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9"/>
  </p:notesMasterIdLst>
  <p:sldIdLst>
    <p:sldId id="256" r:id="rId2"/>
    <p:sldId id="257" r:id="rId3"/>
    <p:sldId id="258" r:id="rId4"/>
    <p:sldId id="259" r:id="rId5"/>
    <p:sldId id="260" r:id="rId6"/>
    <p:sldId id="261" r:id="rId7"/>
    <p:sldId id="262"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394"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96" r:id="rId50"/>
    <p:sldId id="306" r:id="rId51"/>
    <p:sldId id="307" r:id="rId52"/>
    <p:sldId id="308" r:id="rId53"/>
    <p:sldId id="309" r:id="rId54"/>
    <p:sldId id="310" r:id="rId55"/>
    <p:sldId id="311" r:id="rId56"/>
    <p:sldId id="312" r:id="rId57"/>
    <p:sldId id="313" r:id="rId58"/>
    <p:sldId id="314" r:id="rId59"/>
    <p:sldId id="397" r:id="rId60"/>
    <p:sldId id="399" r:id="rId61"/>
    <p:sldId id="400" r:id="rId62"/>
    <p:sldId id="403" r:id="rId63"/>
    <p:sldId id="320" r:id="rId64"/>
    <p:sldId id="321" r:id="rId65"/>
    <p:sldId id="322" r:id="rId66"/>
    <p:sldId id="326" r:id="rId67"/>
    <p:sldId id="327" r:id="rId68"/>
    <p:sldId id="328" r:id="rId69"/>
    <p:sldId id="329" r:id="rId70"/>
    <p:sldId id="330" r:id="rId71"/>
    <p:sldId id="331" r:id="rId72"/>
    <p:sldId id="332" r:id="rId73"/>
    <p:sldId id="333" r:id="rId74"/>
    <p:sldId id="334" r:id="rId75"/>
    <p:sldId id="335" r:id="rId76"/>
    <p:sldId id="337" r:id="rId77"/>
    <p:sldId id="338" r:id="rId78"/>
    <p:sldId id="341" r:id="rId79"/>
    <p:sldId id="405" r:id="rId80"/>
    <p:sldId id="406" r:id="rId81"/>
    <p:sldId id="349" r:id="rId82"/>
    <p:sldId id="350" r:id="rId83"/>
    <p:sldId id="351" r:id="rId84"/>
    <p:sldId id="408" r:id="rId85"/>
    <p:sldId id="409" r:id="rId86"/>
    <p:sldId id="352" r:id="rId87"/>
    <p:sldId id="353" r:id="rId88"/>
    <p:sldId id="354" r:id="rId89"/>
    <p:sldId id="407" r:id="rId90"/>
    <p:sldId id="410" r:id="rId91"/>
    <p:sldId id="355" r:id="rId92"/>
    <p:sldId id="357" r:id="rId93"/>
    <p:sldId id="377" r:id="rId94"/>
    <p:sldId id="378" r:id="rId95"/>
    <p:sldId id="382" r:id="rId96"/>
    <p:sldId id="379" r:id="rId97"/>
    <p:sldId id="358" r:id="rId98"/>
    <p:sldId id="380" r:id="rId99"/>
    <p:sldId id="381" r:id="rId100"/>
    <p:sldId id="359" r:id="rId101"/>
    <p:sldId id="360" r:id="rId102"/>
    <p:sldId id="361" r:id="rId103"/>
    <p:sldId id="362" r:id="rId104"/>
    <p:sldId id="363" r:id="rId105"/>
    <p:sldId id="364" r:id="rId106"/>
    <p:sldId id="370" r:id="rId107"/>
    <p:sldId id="371" r:id="rId108"/>
    <p:sldId id="383" r:id="rId109"/>
    <p:sldId id="384" r:id="rId110"/>
    <p:sldId id="372" r:id="rId111"/>
    <p:sldId id="387" r:id="rId112"/>
    <p:sldId id="388" r:id="rId113"/>
    <p:sldId id="390" r:id="rId114"/>
    <p:sldId id="391" r:id="rId115"/>
    <p:sldId id="392" r:id="rId116"/>
    <p:sldId id="393" r:id="rId117"/>
    <p:sldId id="411" r:id="rId1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B19B35-86A9-4CCC-90B1-59019550E5A2}" type="datetimeFigureOut">
              <a:rPr lang="en-US" smtClean="0"/>
              <a:t>9/23/2022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AA202F-0659-4671-8400-5E56FD530035}" type="slidenum">
              <a:rPr lang="en-US" smtClean="0"/>
              <a:t>‹#›</a:t>
            </a:fld>
            <a:endParaRPr lang="en-US"/>
          </a:p>
        </p:txBody>
      </p:sp>
    </p:spTree>
    <p:extLst>
      <p:ext uri="{BB962C8B-B14F-4D97-AF65-F5344CB8AC3E}">
        <p14:creationId xmlns:p14="http://schemas.microsoft.com/office/powerpoint/2010/main" val="339454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10">
            <a:extLst>
              <a:ext uri="{FF2B5EF4-FFF2-40B4-BE49-F238E27FC236}">
                <a16:creationId xmlns:a16="http://schemas.microsoft.com/office/drawing/2014/main" xmlns="" id="{D53DE6DF-D7AD-42E7-998C-91BBF254BBB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pPr>
            <a:fld id="{8DA221B6-EF5B-455F-A341-CA940D998758}" type="slidenum">
              <a:rPr lang="en-GB" altLang="en-US" sz="1300" smtClean="0">
                <a:ea typeface="DejaVu LGC Sans"/>
                <a:cs typeface="DejaVu LGC Sans"/>
              </a:rPr>
              <a:pPr>
                <a:spcBef>
                  <a:spcPct val="0"/>
                </a:spcBef>
              </a:pPr>
              <a:t>2</a:t>
            </a:fld>
            <a:endParaRPr lang="en-GB" altLang="en-US" sz="1300">
              <a:ea typeface="DejaVu LGC Sans"/>
              <a:cs typeface="DejaVu LGC Sans"/>
            </a:endParaRPr>
          </a:p>
        </p:txBody>
      </p:sp>
      <p:sp>
        <p:nvSpPr>
          <p:cNvPr id="5123" name="Text Box 1">
            <a:extLst>
              <a:ext uri="{FF2B5EF4-FFF2-40B4-BE49-F238E27FC236}">
                <a16:creationId xmlns:a16="http://schemas.microsoft.com/office/drawing/2014/main" xmlns="" id="{34BD5A18-0513-4C62-B77C-A46FA5F1E6D7}"/>
              </a:ext>
            </a:extLst>
          </p:cNvPr>
          <p:cNvSpPr txBox="1">
            <a:spLocks noChangeArrowheads="1"/>
          </p:cNvSpPr>
          <p:nvPr/>
        </p:nvSpPr>
        <p:spPr bwMode="auto">
          <a:xfrm>
            <a:off x="992188" y="768350"/>
            <a:ext cx="5116512" cy="3836988"/>
          </a:xfrm>
          <a:prstGeom prst="rect">
            <a:avLst/>
          </a:prstGeom>
          <a:solidFill>
            <a:srgbClr val="FFFFFF"/>
          </a:solidFill>
          <a:ln w="9360">
            <a:solidFill>
              <a:srgbClr val="000000"/>
            </a:solidFill>
            <a:miter lim="800000"/>
            <a:headEnd/>
            <a:tailEnd/>
          </a:ln>
        </p:spPr>
        <p:txBody>
          <a:bodyPr wrap="none" anchor="ctr"/>
          <a:lstStyle/>
          <a:p>
            <a:pPr eaLnBrk="1" hangingPunct="1">
              <a:lnSpc>
                <a:spcPct val="80000"/>
              </a:lnSpc>
              <a:buClr>
                <a:srgbClr val="000000"/>
              </a:buClr>
              <a:buSzPct val="100000"/>
              <a:buFont typeface="Times New Roman" panose="02020603050405020304" pitchFamily="18" charset="0"/>
              <a:buNone/>
            </a:pPr>
            <a:endParaRPr lang="en-US" altLang="en-US">
              <a:ea typeface="DejaVu LGC Sans"/>
              <a:cs typeface="DejaVu LGC Sans"/>
            </a:endParaRPr>
          </a:p>
        </p:txBody>
      </p:sp>
      <p:sp>
        <p:nvSpPr>
          <p:cNvPr id="5124" name="Rectangle 2">
            <a:extLst>
              <a:ext uri="{FF2B5EF4-FFF2-40B4-BE49-F238E27FC236}">
                <a16:creationId xmlns:a16="http://schemas.microsoft.com/office/drawing/2014/main" xmlns="" id="{84703984-A9D8-4F52-B958-3CD4599DF9E9}"/>
              </a:ext>
            </a:extLst>
          </p:cNvPr>
          <p:cNvSpPr>
            <a:spLocks noGrp="1" noChangeArrowheads="1"/>
          </p:cNvSpPr>
          <p:nvPr>
            <p:ph type="body"/>
          </p:nvPr>
        </p:nvSpPr>
        <p:spPr>
          <a:xfrm>
            <a:off x="946150" y="4859338"/>
            <a:ext cx="5202238" cy="4702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18318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BAA202F-0659-4671-8400-5E56FD530035}" type="slidenum">
              <a:rPr lang="en-US" smtClean="0"/>
              <a:t>87</a:t>
            </a:fld>
            <a:endParaRPr lang="en-US"/>
          </a:p>
        </p:txBody>
      </p:sp>
    </p:spTree>
    <p:extLst>
      <p:ext uri="{BB962C8B-B14F-4D97-AF65-F5344CB8AC3E}">
        <p14:creationId xmlns:p14="http://schemas.microsoft.com/office/powerpoint/2010/main" val="1016057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E20B8D2F-CFD4-49BA-8C92-C9B7F26B438B}" type="datetimeFigureOut">
              <a:rPr lang="en-US" smtClean="0"/>
              <a:t>9/23/2022</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7A6B6243-FDA5-4AAD-9285-694405EC55D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20B8D2F-CFD4-49BA-8C92-C9B7F26B438B}" type="datetimeFigureOut">
              <a:rPr lang="en-US" smtClean="0"/>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6B6243-FDA5-4AAD-9285-694405EC55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20B8D2F-CFD4-49BA-8C92-C9B7F26B438B}" type="datetimeFigureOut">
              <a:rPr lang="en-US" smtClean="0"/>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6B6243-FDA5-4AAD-9285-694405EC55D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66050" cy="984250"/>
          </a:xfrm>
        </p:spPr>
        <p:txBody>
          <a:bodyPr/>
          <a:lstStyle/>
          <a:p>
            <a:r>
              <a:rPr lang="en-US"/>
              <a:t>Click to edit Master title style</a:t>
            </a:r>
          </a:p>
        </p:txBody>
      </p:sp>
      <p:sp>
        <p:nvSpPr>
          <p:cNvPr id="3" name="Date Placeholder 3">
            <a:extLst>
              <a:ext uri="{FF2B5EF4-FFF2-40B4-BE49-F238E27FC236}">
                <a16:creationId xmlns:a16="http://schemas.microsoft.com/office/drawing/2014/main" xmlns="" id="{C74BB657-EF56-4B1A-B0C9-8329C45D61AA}"/>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xmlns="" id="{17D4A6C5-B77F-4CD5-9CF4-F7ADC7D53BA6}"/>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xmlns="" id="{219D8313-4721-430D-AFD8-91DA3751BB11}"/>
              </a:ext>
            </a:extLst>
          </p:cNvPr>
          <p:cNvSpPr>
            <a:spLocks noGrp="1"/>
          </p:cNvSpPr>
          <p:nvPr>
            <p:ph type="sldNum" sz="quarter" idx="12"/>
          </p:nvPr>
        </p:nvSpPr>
        <p:spPr/>
        <p:txBody>
          <a:bodyPr/>
          <a:lstStyle>
            <a:lvl1pPr>
              <a:defRPr/>
            </a:lvl1pPr>
          </a:lstStyle>
          <a:p>
            <a:pPr>
              <a:defRPr/>
            </a:pPr>
            <a:fld id="{7AFB736C-52BD-4EA3-A1F7-F450499F784A}" type="slidenum">
              <a:rPr lang="en-GB" altLang="en-US"/>
              <a:pPr>
                <a:defRPr/>
              </a:pPr>
              <a:t>‹#›</a:t>
            </a:fld>
            <a:endParaRPr lang="en-GB" altLang="en-US"/>
          </a:p>
        </p:txBody>
      </p:sp>
    </p:spTree>
    <p:extLst>
      <p:ext uri="{BB962C8B-B14F-4D97-AF65-F5344CB8AC3E}">
        <p14:creationId xmlns:p14="http://schemas.microsoft.com/office/powerpoint/2010/main" val="3858175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EF6A13-1E32-4A29-9B49-E3462CE0C174}"/>
              </a:ext>
            </a:extLst>
          </p:cNvPr>
          <p:cNvSpPr>
            <a:spLocks noGrp="1"/>
          </p:cNvSpPr>
          <p:nvPr>
            <p:ph type="title"/>
          </p:nvPr>
        </p:nvSpPr>
        <p:spPr>
          <a:xfrm>
            <a:off x="539750" y="333375"/>
            <a:ext cx="7200900" cy="68580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F395F5CC-5B34-4BBA-90F6-8C4B352EDB8F}"/>
              </a:ext>
            </a:extLst>
          </p:cNvPr>
          <p:cNvSpPr>
            <a:spLocks noGrp="1"/>
          </p:cNvSpPr>
          <p:nvPr>
            <p:ph type="body" sz="half" idx="1"/>
          </p:nvPr>
        </p:nvSpPr>
        <p:spPr>
          <a:xfrm>
            <a:off x="468314" y="1484313"/>
            <a:ext cx="39195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3448B652-0AE5-4F70-911E-5676A463D84B}"/>
              </a:ext>
            </a:extLst>
          </p:cNvPr>
          <p:cNvSpPr>
            <a:spLocks noGrp="1"/>
          </p:cNvSpPr>
          <p:nvPr>
            <p:ph sz="half" idx="2"/>
          </p:nvPr>
        </p:nvSpPr>
        <p:spPr>
          <a:xfrm>
            <a:off x="4540251" y="1484313"/>
            <a:ext cx="3919538"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a:extLst>
              <a:ext uri="{FF2B5EF4-FFF2-40B4-BE49-F238E27FC236}">
                <a16:creationId xmlns:a16="http://schemas.microsoft.com/office/drawing/2014/main" xmlns="" id="{495BA324-BE62-472F-B5F8-BF0F225B64B5}"/>
              </a:ext>
            </a:extLst>
          </p:cNvPr>
          <p:cNvSpPr>
            <a:spLocks noGrp="1"/>
          </p:cNvSpPr>
          <p:nvPr>
            <p:ph type="ftr" sz="quarter" idx="10"/>
          </p:nvPr>
        </p:nvSpPr>
        <p:spPr>
          <a:xfrm>
            <a:off x="6248400" y="6400800"/>
            <a:ext cx="2895600" cy="457200"/>
          </a:xfrm>
        </p:spPr>
        <p:txBody>
          <a:bodyPr/>
          <a:lstStyle>
            <a:lvl1pPr>
              <a:defRPr/>
            </a:lvl1pPr>
          </a:lstStyle>
          <a:p>
            <a:r>
              <a:rPr lang="en-US" altLang="zh-TW"/>
              <a:t>© 2005 Pearson</a:t>
            </a:r>
            <a:r>
              <a:rPr lang="en-US" altLang="zh-TW">
                <a:solidFill>
                  <a:schemeClr val="tx1"/>
                </a:solidFill>
              </a:rPr>
              <a:t> </a:t>
            </a:r>
            <a:r>
              <a:rPr lang="en-US" altLang="zh-TW"/>
              <a:t>Education</a:t>
            </a:r>
          </a:p>
        </p:txBody>
      </p:sp>
    </p:spTree>
    <p:extLst>
      <p:ext uri="{BB962C8B-B14F-4D97-AF65-F5344CB8AC3E}">
        <p14:creationId xmlns:p14="http://schemas.microsoft.com/office/powerpoint/2010/main" val="945374392"/>
      </p:ext>
    </p:extLst>
  </p:cSld>
  <p:clrMapOvr>
    <a:masterClrMapping/>
  </p:clrMapOvr>
  <p:transition spd="med">
    <p:pull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E20B8D2F-CFD4-49BA-8C92-C9B7F26B438B}" type="datetimeFigureOut">
              <a:rPr lang="en-US" smtClean="0"/>
              <a:t>9/23/2022</a:t>
            </a:fld>
            <a:endParaRPr lang="en-US"/>
          </a:p>
        </p:txBody>
      </p:sp>
      <p:sp>
        <p:nvSpPr>
          <p:cNvPr id="9" name="Slide Number Placeholder 8"/>
          <p:cNvSpPr>
            <a:spLocks noGrp="1"/>
          </p:cNvSpPr>
          <p:nvPr>
            <p:ph type="sldNum" sz="quarter" idx="15"/>
          </p:nvPr>
        </p:nvSpPr>
        <p:spPr/>
        <p:txBody>
          <a:bodyPr rtlCol="0"/>
          <a:lstStyle/>
          <a:p>
            <a:fld id="{7A6B6243-FDA5-4AAD-9285-694405EC55DA}"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E20B8D2F-CFD4-49BA-8C92-C9B7F26B438B}" type="datetimeFigureOut">
              <a:rPr lang="en-US" smtClean="0"/>
              <a:t>9/23/2022</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7A6B6243-FDA5-4AAD-9285-694405EC55DA}"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E20B8D2F-CFD4-49BA-8C92-C9B7F26B438B}" type="datetimeFigureOut">
              <a:rPr lang="en-US" smtClean="0"/>
              <a:t>9/23/2022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6B6243-FDA5-4AAD-9285-694405EC55DA}"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E20B8D2F-CFD4-49BA-8C92-C9B7F26B438B}" type="datetimeFigureOut">
              <a:rPr lang="en-US" smtClean="0"/>
              <a:t>9/23/2022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6B6243-FDA5-4AAD-9285-694405EC55DA}"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E20B8D2F-CFD4-49BA-8C92-C9B7F26B438B}" type="datetimeFigureOut">
              <a:rPr lang="en-US" smtClean="0"/>
              <a:t>9/23/2022</a:t>
            </a:fld>
            <a:endParaRPr lang="en-US"/>
          </a:p>
        </p:txBody>
      </p:sp>
      <p:sp>
        <p:nvSpPr>
          <p:cNvPr id="7" name="Slide Number Placeholder 6"/>
          <p:cNvSpPr>
            <a:spLocks noGrp="1"/>
          </p:cNvSpPr>
          <p:nvPr>
            <p:ph type="sldNum" sz="quarter" idx="11"/>
          </p:nvPr>
        </p:nvSpPr>
        <p:spPr/>
        <p:txBody>
          <a:bodyPr rtlCol="0"/>
          <a:lstStyle/>
          <a:p>
            <a:fld id="{7A6B6243-FDA5-4AAD-9285-694405EC55DA}"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0B8D2F-CFD4-49BA-8C92-C9B7F26B438B}" type="datetimeFigureOut">
              <a:rPr lang="en-US" smtClean="0"/>
              <a:t>9/23/2022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6B6243-FDA5-4AAD-9285-694405EC55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E20B8D2F-CFD4-49BA-8C92-C9B7F26B438B}" type="datetimeFigureOut">
              <a:rPr lang="en-US" smtClean="0"/>
              <a:t>9/23/2022</a:t>
            </a:fld>
            <a:endParaRPr lang="en-US"/>
          </a:p>
        </p:txBody>
      </p:sp>
      <p:sp>
        <p:nvSpPr>
          <p:cNvPr id="22" name="Slide Number Placeholder 21"/>
          <p:cNvSpPr>
            <a:spLocks noGrp="1"/>
          </p:cNvSpPr>
          <p:nvPr>
            <p:ph type="sldNum" sz="quarter" idx="15"/>
          </p:nvPr>
        </p:nvSpPr>
        <p:spPr/>
        <p:txBody>
          <a:bodyPr rtlCol="0"/>
          <a:lstStyle/>
          <a:p>
            <a:fld id="{7A6B6243-FDA5-4AAD-9285-694405EC55DA}"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E20B8D2F-CFD4-49BA-8C92-C9B7F26B438B}" type="datetimeFigureOut">
              <a:rPr lang="en-US" smtClean="0"/>
              <a:t>9/23/2022</a:t>
            </a:fld>
            <a:endParaRPr lang="en-US"/>
          </a:p>
        </p:txBody>
      </p:sp>
      <p:sp>
        <p:nvSpPr>
          <p:cNvPr id="18" name="Slide Number Placeholder 17"/>
          <p:cNvSpPr>
            <a:spLocks noGrp="1"/>
          </p:cNvSpPr>
          <p:nvPr>
            <p:ph type="sldNum" sz="quarter" idx="11"/>
          </p:nvPr>
        </p:nvSpPr>
        <p:spPr/>
        <p:txBody>
          <a:bodyPr rtlCol="0"/>
          <a:lstStyle/>
          <a:p>
            <a:fld id="{7A6B6243-FDA5-4AAD-9285-694405EC55DA}"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E20B8D2F-CFD4-49BA-8C92-C9B7F26B438B}" type="datetimeFigureOut">
              <a:rPr lang="en-US" smtClean="0"/>
              <a:t>9/23/2022</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7A6B6243-FDA5-4AAD-9285-694405EC55D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71.wmf"/><Relationship Id="rId11" Type="http://schemas.openxmlformats.org/officeDocument/2006/relationships/image" Target="../media/image75.png"/><Relationship Id="rId5" Type="http://schemas.openxmlformats.org/officeDocument/2006/relationships/oleObject" Target="../embeddings/oleObject2.bin"/><Relationship Id="rId10" Type="http://schemas.openxmlformats.org/officeDocument/2006/relationships/image" Target="../media/image74.png"/><Relationship Id="rId4" Type="http://schemas.openxmlformats.org/officeDocument/2006/relationships/image" Target="../media/image70.wmf"/><Relationship Id="rId9"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057400"/>
            <a:ext cx="6172200" cy="1894362"/>
          </a:xfrm>
        </p:spPr>
        <p:txBody>
          <a:bodyPr/>
          <a:lstStyle/>
          <a:p>
            <a:r>
              <a:rPr lang="en-GB" altLang="en-US" dirty="0"/>
              <a:t>Computer Graphics and Multimedia</a:t>
            </a:r>
            <a:endParaRPr lang="en-US" dirty="0"/>
          </a:p>
        </p:txBody>
      </p:sp>
      <p:sp>
        <p:nvSpPr>
          <p:cNvPr id="3" name="Subtitle 2"/>
          <p:cNvSpPr>
            <a:spLocks noGrp="1"/>
          </p:cNvSpPr>
          <p:nvPr>
            <p:ph type="subTitle" idx="1"/>
          </p:nvPr>
        </p:nvSpPr>
        <p:spPr/>
        <p:txBody>
          <a:bodyPr/>
          <a:lstStyle/>
          <a:p>
            <a:r>
              <a:rPr lang="en-US" dirty="0" smtClean="0"/>
              <a:t>CS3CO24</a:t>
            </a:r>
            <a:endParaRPr lang="en-US" dirty="0"/>
          </a:p>
        </p:txBody>
      </p:sp>
    </p:spTree>
    <p:extLst>
      <p:ext uri="{BB962C8B-B14F-4D97-AF65-F5344CB8AC3E}">
        <p14:creationId xmlns:p14="http://schemas.microsoft.com/office/powerpoint/2010/main" val="25971269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BD7BF9C-761B-4ADB-8F6F-0737EF0133F0}"/>
              </a:ext>
            </a:extLst>
          </p:cNvPr>
          <p:cNvPicPr>
            <a:picLocks noChangeAspect="1"/>
          </p:cNvPicPr>
          <p:nvPr/>
        </p:nvPicPr>
        <p:blipFill>
          <a:blip r:embed="rId2"/>
          <a:stretch>
            <a:fillRect/>
          </a:stretch>
        </p:blipFill>
        <p:spPr>
          <a:xfrm>
            <a:off x="397565" y="424071"/>
            <a:ext cx="8239539" cy="5936973"/>
          </a:xfrm>
          <a:prstGeom prst="rect">
            <a:avLst/>
          </a:prstGeom>
        </p:spPr>
      </p:pic>
    </p:spTree>
    <p:extLst>
      <p:ext uri="{BB962C8B-B14F-4D97-AF65-F5344CB8AC3E}">
        <p14:creationId xmlns:p14="http://schemas.microsoft.com/office/powerpoint/2010/main" val="39517966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75462EF-28FB-4DAD-A5EE-A154CA5E3B17}"/>
              </a:ext>
            </a:extLst>
          </p:cNvPr>
          <p:cNvPicPr>
            <a:picLocks noChangeAspect="1"/>
          </p:cNvPicPr>
          <p:nvPr/>
        </p:nvPicPr>
        <p:blipFill>
          <a:blip r:embed="rId2"/>
          <a:stretch>
            <a:fillRect/>
          </a:stretch>
        </p:blipFill>
        <p:spPr>
          <a:xfrm>
            <a:off x="1" y="159027"/>
            <a:ext cx="8895521" cy="5565913"/>
          </a:xfrm>
          <a:prstGeom prst="rect">
            <a:avLst/>
          </a:prstGeom>
        </p:spPr>
      </p:pic>
      <p:pic>
        <p:nvPicPr>
          <p:cNvPr id="5" name="Picture 4">
            <a:extLst>
              <a:ext uri="{FF2B5EF4-FFF2-40B4-BE49-F238E27FC236}">
                <a16:creationId xmlns:a16="http://schemas.microsoft.com/office/drawing/2014/main" xmlns="" id="{C7D05F1D-EDA7-4BC8-8B65-DE84A27B2811}"/>
              </a:ext>
            </a:extLst>
          </p:cNvPr>
          <p:cNvPicPr>
            <a:picLocks noChangeAspect="1"/>
          </p:cNvPicPr>
          <p:nvPr/>
        </p:nvPicPr>
        <p:blipFill>
          <a:blip r:embed="rId3"/>
          <a:stretch>
            <a:fillRect/>
          </a:stretch>
        </p:blipFill>
        <p:spPr>
          <a:xfrm>
            <a:off x="377845" y="5844210"/>
            <a:ext cx="2673468" cy="854765"/>
          </a:xfrm>
          <a:prstGeom prst="rect">
            <a:avLst/>
          </a:prstGeom>
        </p:spPr>
      </p:pic>
    </p:spTree>
    <p:extLst>
      <p:ext uri="{BB962C8B-B14F-4D97-AF65-F5344CB8AC3E}">
        <p14:creationId xmlns:p14="http://schemas.microsoft.com/office/powerpoint/2010/main" val="272627619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CCDC767-5FAF-48A7-9C17-ED481F0EC796}"/>
              </a:ext>
            </a:extLst>
          </p:cNvPr>
          <p:cNvPicPr>
            <a:picLocks noChangeAspect="1"/>
          </p:cNvPicPr>
          <p:nvPr/>
        </p:nvPicPr>
        <p:blipFill>
          <a:blip r:embed="rId2"/>
          <a:stretch>
            <a:fillRect/>
          </a:stretch>
        </p:blipFill>
        <p:spPr>
          <a:xfrm>
            <a:off x="248478" y="275131"/>
            <a:ext cx="6579704" cy="1434401"/>
          </a:xfrm>
          <a:prstGeom prst="rect">
            <a:avLst/>
          </a:prstGeom>
        </p:spPr>
      </p:pic>
      <p:pic>
        <p:nvPicPr>
          <p:cNvPr id="5" name="Picture 4">
            <a:extLst>
              <a:ext uri="{FF2B5EF4-FFF2-40B4-BE49-F238E27FC236}">
                <a16:creationId xmlns:a16="http://schemas.microsoft.com/office/drawing/2014/main" xmlns="" id="{EA239E2B-3094-4FAC-88FB-CD1124CC8266}"/>
              </a:ext>
            </a:extLst>
          </p:cNvPr>
          <p:cNvPicPr>
            <a:picLocks noChangeAspect="1"/>
          </p:cNvPicPr>
          <p:nvPr/>
        </p:nvPicPr>
        <p:blipFill>
          <a:blip r:embed="rId3"/>
          <a:stretch>
            <a:fillRect/>
          </a:stretch>
        </p:blipFill>
        <p:spPr>
          <a:xfrm>
            <a:off x="119269" y="1709532"/>
            <a:ext cx="6493652" cy="4969565"/>
          </a:xfrm>
          <a:prstGeom prst="rect">
            <a:avLst/>
          </a:prstGeom>
        </p:spPr>
      </p:pic>
    </p:spTree>
    <p:extLst>
      <p:ext uri="{BB962C8B-B14F-4D97-AF65-F5344CB8AC3E}">
        <p14:creationId xmlns:p14="http://schemas.microsoft.com/office/powerpoint/2010/main" val="301520624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1B3DDE9-F278-47C9-8BAB-4554D6532E07}"/>
              </a:ext>
            </a:extLst>
          </p:cNvPr>
          <p:cNvPicPr>
            <a:picLocks noChangeAspect="1"/>
          </p:cNvPicPr>
          <p:nvPr/>
        </p:nvPicPr>
        <p:blipFill>
          <a:blip r:embed="rId2"/>
          <a:stretch>
            <a:fillRect/>
          </a:stretch>
        </p:blipFill>
        <p:spPr>
          <a:xfrm>
            <a:off x="1" y="92766"/>
            <a:ext cx="6543950" cy="3937897"/>
          </a:xfrm>
          <a:prstGeom prst="rect">
            <a:avLst/>
          </a:prstGeom>
        </p:spPr>
      </p:pic>
    </p:spTree>
    <p:extLst>
      <p:ext uri="{BB962C8B-B14F-4D97-AF65-F5344CB8AC3E}">
        <p14:creationId xmlns:p14="http://schemas.microsoft.com/office/powerpoint/2010/main" val="268332963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81F9404-B739-46CF-80D1-204795DD32ED}"/>
              </a:ext>
            </a:extLst>
          </p:cNvPr>
          <p:cNvPicPr>
            <a:picLocks noChangeAspect="1"/>
          </p:cNvPicPr>
          <p:nvPr/>
        </p:nvPicPr>
        <p:blipFill>
          <a:blip r:embed="rId2"/>
          <a:stretch>
            <a:fillRect/>
          </a:stretch>
        </p:blipFill>
        <p:spPr>
          <a:xfrm>
            <a:off x="0" y="1"/>
            <a:ext cx="9144000" cy="6758608"/>
          </a:xfrm>
          <a:prstGeom prst="rect">
            <a:avLst/>
          </a:prstGeom>
        </p:spPr>
      </p:pic>
    </p:spTree>
    <p:extLst>
      <p:ext uri="{BB962C8B-B14F-4D97-AF65-F5344CB8AC3E}">
        <p14:creationId xmlns:p14="http://schemas.microsoft.com/office/powerpoint/2010/main" val="90577683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E0E4302-890A-4E41-B4ED-A2BA42403B9A}"/>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53701637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1B6A991-A518-4D76-8607-31E3F1DF95B6}"/>
              </a:ext>
            </a:extLst>
          </p:cNvPr>
          <p:cNvPicPr>
            <a:picLocks noChangeAspect="1"/>
          </p:cNvPicPr>
          <p:nvPr/>
        </p:nvPicPr>
        <p:blipFill>
          <a:blip r:embed="rId2"/>
          <a:stretch>
            <a:fillRect/>
          </a:stretch>
        </p:blipFill>
        <p:spPr>
          <a:xfrm>
            <a:off x="0" y="106016"/>
            <a:ext cx="9144000" cy="6751983"/>
          </a:xfrm>
          <a:prstGeom prst="rect">
            <a:avLst/>
          </a:prstGeom>
        </p:spPr>
      </p:pic>
    </p:spTree>
    <p:extLst>
      <p:ext uri="{BB962C8B-B14F-4D97-AF65-F5344CB8AC3E}">
        <p14:creationId xmlns:p14="http://schemas.microsoft.com/office/powerpoint/2010/main" val="28395332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4985076-165B-41E0-BA45-0B9576CD7FA4}"/>
              </a:ext>
            </a:extLst>
          </p:cNvPr>
          <p:cNvPicPr>
            <a:picLocks noChangeAspect="1"/>
          </p:cNvPicPr>
          <p:nvPr/>
        </p:nvPicPr>
        <p:blipFill>
          <a:blip r:embed="rId2"/>
          <a:stretch>
            <a:fillRect/>
          </a:stretch>
        </p:blipFill>
        <p:spPr>
          <a:xfrm>
            <a:off x="69573" y="0"/>
            <a:ext cx="8726557" cy="3829878"/>
          </a:xfrm>
          <a:prstGeom prst="rect">
            <a:avLst/>
          </a:prstGeom>
        </p:spPr>
      </p:pic>
      <p:pic>
        <p:nvPicPr>
          <p:cNvPr id="5" name="Picture 4">
            <a:extLst>
              <a:ext uri="{FF2B5EF4-FFF2-40B4-BE49-F238E27FC236}">
                <a16:creationId xmlns:a16="http://schemas.microsoft.com/office/drawing/2014/main" xmlns="" id="{60E3C0E3-4D06-4AB7-BDA0-9785B3B5542B}"/>
              </a:ext>
            </a:extLst>
          </p:cNvPr>
          <p:cNvPicPr>
            <a:picLocks noChangeAspect="1"/>
          </p:cNvPicPr>
          <p:nvPr/>
        </p:nvPicPr>
        <p:blipFill>
          <a:blip r:embed="rId3"/>
          <a:stretch>
            <a:fillRect/>
          </a:stretch>
        </p:blipFill>
        <p:spPr>
          <a:xfrm>
            <a:off x="267085" y="3829879"/>
            <a:ext cx="7246898" cy="2809461"/>
          </a:xfrm>
          <a:prstGeom prst="rect">
            <a:avLst/>
          </a:prstGeom>
        </p:spPr>
      </p:pic>
    </p:spTree>
    <p:extLst>
      <p:ext uri="{BB962C8B-B14F-4D97-AF65-F5344CB8AC3E}">
        <p14:creationId xmlns:p14="http://schemas.microsoft.com/office/powerpoint/2010/main" val="66695016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7790211-BD52-45C8-874B-C1AB35A3B665}"/>
              </a:ext>
            </a:extLst>
          </p:cNvPr>
          <p:cNvPicPr>
            <a:picLocks noChangeAspect="1"/>
          </p:cNvPicPr>
          <p:nvPr/>
        </p:nvPicPr>
        <p:blipFill>
          <a:blip r:embed="rId2"/>
          <a:stretch>
            <a:fillRect/>
          </a:stretch>
        </p:blipFill>
        <p:spPr>
          <a:xfrm>
            <a:off x="0" y="-1"/>
            <a:ext cx="9024731" cy="6480313"/>
          </a:xfrm>
          <a:prstGeom prst="rect">
            <a:avLst/>
          </a:prstGeom>
        </p:spPr>
      </p:pic>
    </p:spTree>
    <p:extLst>
      <p:ext uri="{BB962C8B-B14F-4D97-AF65-F5344CB8AC3E}">
        <p14:creationId xmlns:p14="http://schemas.microsoft.com/office/powerpoint/2010/main" val="377913299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443" y="381000"/>
            <a:ext cx="7766050" cy="984250"/>
          </a:xfrm>
        </p:spPr>
        <p:txBody>
          <a:bodyPr/>
          <a:lstStyle/>
          <a:p>
            <a:r>
              <a:rPr lang="en-US" dirty="0" smtClean="0"/>
              <a:t>Polygon clipping</a:t>
            </a:r>
            <a:endParaRPr lang="en-US" dirty="0"/>
          </a:p>
        </p:txBody>
      </p:sp>
      <p:sp>
        <p:nvSpPr>
          <p:cNvPr id="3" name="Rectangle 2"/>
          <p:cNvSpPr/>
          <p:nvPr/>
        </p:nvSpPr>
        <p:spPr>
          <a:xfrm>
            <a:off x="443344" y="1447800"/>
            <a:ext cx="8167255" cy="3785652"/>
          </a:xfrm>
          <a:prstGeom prst="rect">
            <a:avLst/>
          </a:prstGeom>
        </p:spPr>
        <p:txBody>
          <a:bodyPr wrap="square">
            <a:spAutoFit/>
          </a:bodyPr>
          <a:lstStyle/>
          <a:p>
            <a:pPr algn="just" fontAlgn="base"/>
            <a:r>
              <a:rPr lang="en-US" sz="2400" dirty="0"/>
              <a:t>“A Polygon can be described as the enclosed collection or group of the lines.”</a:t>
            </a:r>
          </a:p>
          <a:p>
            <a:pPr algn="just" fontAlgn="base"/>
            <a:r>
              <a:rPr lang="en-US" sz="2400" dirty="0"/>
              <a:t>In a polygon, all lines are connected. Lines can be a combination of edges and vertices, which together form a polygon. A polygon refers to a two-dimensional architecture made up of a number of straight lines</a:t>
            </a:r>
            <a:r>
              <a:rPr lang="en-US" sz="2400" dirty="0" smtClean="0"/>
              <a:t>.</a:t>
            </a:r>
          </a:p>
          <a:p>
            <a:pPr algn="just" fontAlgn="base"/>
            <a:r>
              <a:rPr lang="en-US" sz="2400" b="1" dirty="0"/>
              <a:t>Polygon clipping</a:t>
            </a:r>
            <a:r>
              <a:rPr lang="en-US" sz="2400" dirty="0"/>
              <a:t> is a process in which we only consider the part which is inside the view pane or window. We will remove or clip the part that is outside the </a:t>
            </a:r>
            <a:r>
              <a:rPr lang="en-US" sz="2400" dirty="0" smtClean="0"/>
              <a:t>window</a:t>
            </a:r>
            <a:endParaRPr lang="en-US" sz="2400" dirty="0"/>
          </a:p>
        </p:txBody>
      </p:sp>
    </p:spTree>
    <p:extLst>
      <p:ext uri="{BB962C8B-B14F-4D97-AF65-F5344CB8AC3E}">
        <p14:creationId xmlns:p14="http://schemas.microsoft.com/office/powerpoint/2010/main" val="143279538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443" y="381000"/>
            <a:ext cx="7766050" cy="984250"/>
          </a:xfrm>
        </p:spPr>
        <p:txBody>
          <a:bodyPr/>
          <a:lstStyle/>
          <a:p>
            <a:r>
              <a:rPr lang="en-US" dirty="0"/>
              <a:t>Polygon clipping</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752600"/>
            <a:ext cx="7924800" cy="412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27953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C2D8CF1-6A3A-46AF-9E04-488DC9C1F822}"/>
              </a:ext>
            </a:extLst>
          </p:cNvPr>
          <p:cNvPicPr>
            <a:picLocks noChangeAspect="1"/>
          </p:cNvPicPr>
          <p:nvPr/>
        </p:nvPicPr>
        <p:blipFill>
          <a:blip r:embed="rId2"/>
          <a:stretch>
            <a:fillRect/>
          </a:stretch>
        </p:blipFill>
        <p:spPr>
          <a:xfrm>
            <a:off x="347870" y="106017"/>
            <a:ext cx="6656917" cy="6241774"/>
          </a:xfrm>
          <a:prstGeom prst="rect">
            <a:avLst/>
          </a:prstGeom>
        </p:spPr>
      </p:pic>
    </p:spTree>
    <p:extLst>
      <p:ext uri="{BB962C8B-B14F-4D97-AF65-F5344CB8AC3E}">
        <p14:creationId xmlns:p14="http://schemas.microsoft.com/office/powerpoint/2010/main" val="312449282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01EACE1-2716-4CC6-B7CB-D27E5BD55F7A}"/>
              </a:ext>
            </a:extLst>
          </p:cNvPr>
          <p:cNvPicPr>
            <a:picLocks noChangeAspect="1"/>
          </p:cNvPicPr>
          <p:nvPr/>
        </p:nvPicPr>
        <p:blipFill rotWithShape="1">
          <a:blip r:embed="rId2"/>
          <a:srcRect b="40983"/>
          <a:stretch/>
        </p:blipFill>
        <p:spPr>
          <a:xfrm>
            <a:off x="0" y="92766"/>
            <a:ext cx="8746435" cy="3816626"/>
          </a:xfrm>
          <a:prstGeom prst="rect">
            <a:avLst/>
          </a:prstGeom>
        </p:spPr>
      </p:pic>
      <p:pic>
        <p:nvPicPr>
          <p:cNvPr id="4" name="Picture 3">
            <a:extLst>
              <a:ext uri="{FF2B5EF4-FFF2-40B4-BE49-F238E27FC236}">
                <a16:creationId xmlns:a16="http://schemas.microsoft.com/office/drawing/2014/main" xmlns="" id="{8C975DCE-4CF8-42E6-96B1-C5F9CA865BBB}"/>
              </a:ext>
            </a:extLst>
          </p:cNvPr>
          <p:cNvPicPr>
            <a:picLocks noChangeAspect="1"/>
          </p:cNvPicPr>
          <p:nvPr/>
        </p:nvPicPr>
        <p:blipFill>
          <a:blip r:embed="rId3"/>
          <a:stretch>
            <a:fillRect/>
          </a:stretch>
        </p:blipFill>
        <p:spPr>
          <a:xfrm>
            <a:off x="949614" y="4081670"/>
            <a:ext cx="7180595" cy="2683564"/>
          </a:xfrm>
          <a:prstGeom prst="rect">
            <a:avLst/>
          </a:prstGeom>
        </p:spPr>
      </p:pic>
    </p:spTree>
    <p:extLst>
      <p:ext uri="{BB962C8B-B14F-4D97-AF65-F5344CB8AC3E}">
        <p14:creationId xmlns:p14="http://schemas.microsoft.com/office/powerpoint/2010/main" val="222088470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4018" y="231246"/>
            <a:ext cx="8305800" cy="2739211"/>
          </a:xfrm>
          <a:prstGeom prst="rect">
            <a:avLst/>
          </a:prstGeom>
        </p:spPr>
        <p:txBody>
          <a:bodyPr wrap="square">
            <a:spAutoFit/>
          </a:bodyPr>
          <a:lstStyle/>
          <a:p>
            <a:pPr algn="just"/>
            <a:r>
              <a:rPr lang="en-US" sz="2800" dirty="0"/>
              <a:t>Sutherland-Hodgeman Polygon Clipping:</a:t>
            </a:r>
          </a:p>
          <a:p>
            <a:pPr algn="just"/>
            <a:endParaRPr lang="en-US" dirty="0" smtClean="0"/>
          </a:p>
          <a:p>
            <a:pPr algn="just"/>
            <a:endParaRPr lang="en-US" dirty="0"/>
          </a:p>
          <a:p>
            <a:pPr algn="just"/>
            <a:r>
              <a:rPr lang="en-US" dirty="0" smtClean="0"/>
              <a:t>Sutherland </a:t>
            </a:r>
            <a:r>
              <a:rPr lang="en-US" dirty="0"/>
              <a:t>Hodgeman polygon clipping algorithm is used for polygon clipping. In this algorithm, all the vertices of the polygon are clipped against each edge of the clipping window.</a:t>
            </a:r>
          </a:p>
          <a:p>
            <a:pPr algn="just"/>
            <a:r>
              <a:rPr lang="en-US" dirty="0"/>
              <a:t>First the polygon is clipped against the left edge of the polygon window to get new vertices of the polygon. These new vertices are used to clip the polygon against right edge, top edge, bottom edge, </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247456"/>
            <a:ext cx="5076825"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875997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6763"/>
            <a:ext cx="8153399" cy="555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147657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443" y="381000"/>
            <a:ext cx="7766050" cy="984250"/>
          </a:xfrm>
        </p:spPr>
        <p:txBody>
          <a:bodyPr>
            <a:normAutofit fontScale="90000"/>
          </a:bodyPr>
          <a:lstStyle/>
          <a:p>
            <a:r>
              <a:rPr lang="en-US" sz="2800" b="1" dirty="0"/>
              <a:t>There should be the following conditions while we clip a polygon.</a:t>
            </a:r>
            <a:r>
              <a:rPr lang="en-US" sz="2800" dirty="0"/>
              <a:t/>
            </a:r>
            <a:br>
              <a:rPr lang="en-US" sz="2800" dirty="0"/>
            </a:br>
            <a:endParaRPr lang="en-US" dirty="0"/>
          </a:p>
        </p:txBody>
      </p:sp>
      <p:sp>
        <p:nvSpPr>
          <p:cNvPr id="3" name="Rectangle 2"/>
          <p:cNvSpPr/>
          <p:nvPr/>
        </p:nvSpPr>
        <p:spPr>
          <a:xfrm>
            <a:off x="152400" y="1295400"/>
            <a:ext cx="3810000" cy="3539430"/>
          </a:xfrm>
          <a:prstGeom prst="rect">
            <a:avLst/>
          </a:prstGeom>
        </p:spPr>
        <p:txBody>
          <a:bodyPr wrap="square">
            <a:spAutoFit/>
          </a:bodyPr>
          <a:lstStyle/>
          <a:p>
            <a:pPr algn="just" fontAlgn="base"/>
            <a:r>
              <a:rPr lang="en-US" sz="2400" b="1" dirty="0" smtClean="0"/>
              <a:t>Condition </a:t>
            </a:r>
            <a:r>
              <a:rPr lang="en-US" sz="2400" b="1" dirty="0"/>
              <a:t>1(Out-In): </a:t>
            </a:r>
            <a:r>
              <a:rPr lang="en-US" sz="2400" dirty="0"/>
              <a:t>If the first vertex of the polygon is outside and the second vertex is inside the window, then the output will be the intersection point and second vertex.</a:t>
            </a:r>
          </a:p>
          <a:p>
            <a:pPr algn="just"/>
            <a:endParaRPr lang="en-US" sz="32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5745" y="1785937"/>
            <a:ext cx="4286250"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399083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443" y="381000"/>
            <a:ext cx="7766050" cy="984250"/>
          </a:xfrm>
        </p:spPr>
        <p:txBody>
          <a:bodyPr>
            <a:normAutofit fontScale="90000"/>
          </a:bodyPr>
          <a:lstStyle/>
          <a:p>
            <a:r>
              <a:rPr lang="en-US" sz="2800" b="1" dirty="0"/>
              <a:t>There should be the following conditions while we clip a polygon.</a:t>
            </a:r>
            <a:r>
              <a:rPr lang="en-US" sz="2800" dirty="0"/>
              <a:t/>
            </a:r>
            <a:br>
              <a:rPr lang="en-US" sz="2800" dirty="0"/>
            </a:br>
            <a:endParaRPr lang="en-US" dirty="0"/>
          </a:p>
        </p:txBody>
      </p:sp>
      <p:sp>
        <p:nvSpPr>
          <p:cNvPr id="3" name="Rectangle 2"/>
          <p:cNvSpPr/>
          <p:nvPr/>
        </p:nvSpPr>
        <p:spPr>
          <a:xfrm>
            <a:off x="152400" y="1295400"/>
            <a:ext cx="3810000" cy="2677656"/>
          </a:xfrm>
          <a:prstGeom prst="rect">
            <a:avLst/>
          </a:prstGeom>
        </p:spPr>
        <p:txBody>
          <a:bodyPr wrap="square">
            <a:spAutoFit/>
          </a:bodyPr>
          <a:lstStyle/>
          <a:p>
            <a:pPr algn="just" fontAlgn="base"/>
            <a:r>
              <a:rPr lang="en-US" sz="2400" b="1" dirty="0"/>
              <a:t>Condition 2(In-Out): </a:t>
            </a:r>
            <a:r>
              <a:rPr lang="en-US" sz="2400" dirty="0"/>
              <a:t>If the first vertex of the polygon is inside and the second vertex is outside the window, then the output will be the intersection point.</a:t>
            </a:r>
            <a:endParaRPr lang="en-US" sz="3200" dirty="0"/>
          </a:p>
        </p:txBody>
      </p:sp>
      <p:pic>
        <p:nvPicPr>
          <p:cNvPr id="8194" name="Picture 2" descr="Polygon Clipping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667741"/>
            <a:ext cx="4286250" cy="3257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495800" y="3876074"/>
            <a:ext cx="685800" cy="369332"/>
          </a:xfrm>
          <a:prstGeom prst="rect">
            <a:avLst/>
          </a:prstGeom>
          <a:noFill/>
        </p:spPr>
        <p:txBody>
          <a:bodyPr wrap="square" rtlCol="0">
            <a:spAutoFit/>
          </a:bodyPr>
          <a:lstStyle/>
          <a:p>
            <a:r>
              <a:rPr lang="en-US" dirty="0" smtClean="0"/>
              <a:t>V2</a:t>
            </a:r>
            <a:endParaRPr lang="en-US" dirty="0"/>
          </a:p>
        </p:txBody>
      </p:sp>
      <p:sp>
        <p:nvSpPr>
          <p:cNvPr id="8" name="TextBox 7"/>
          <p:cNvSpPr txBox="1"/>
          <p:nvPr/>
        </p:nvSpPr>
        <p:spPr>
          <a:xfrm>
            <a:off x="6705600" y="2929048"/>
            <a:ext cx="685800" cy="369332"/>
          </a:xfrm>
          <a:prstGeom prst="rect">
            <a:avLst/>
          </a:prstGeom>
          <a:noFill/>
        </p:spPr>
        <p:txBody>
          <a:bodyPr wrap="square" rtlCol="0">
            <a:spAutoFit/>
          </a:bodyPr>
          <a:lstStyle/>
          <a:p>
            <a:r>
              <a:rPr lang="en-US" dirty="0" smtClean="0"/>
              <a:t>V1</a:t>
            </a:r>
            <a:endParaRPr lang="en-US" dirty="0"/>
          </a:p>
        </p:txBody>
      </p:sp>
      <p:sp>
        <p:nvSpPr>
          <p:cNvPr id="6" name="Oval 5"/>
          <p:cNvSpPr/>
          <p:nvPr/>
        </p:nvSpPr>
        <p:spPr>
          <a:xfrm>
            <a:off x="4495800" y="3733800"/>
            <a:ext cx="3429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858000" y="2634228"/>
            <a:ext cx="304800" cy="2948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08356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443" y="381000"/>
            <a:ext cx="7766050" cy="984250"/>
          </a:xfrm>
        </p:spPr>
        <p:txBody>
          <a:bodyPr>
            <a:normAutofit fontScale="90000"/>
          </a:bodyPr>
          <a:lstStyle/>
          <a:p>
            <a:r>
              <a:rPr lang="en-US" sz="2800" b="1" dirty="0"/>
              <a:t>There should be the following conditions while we clip a polygon.</a:t>
            </a:r>
            <a:r>
              <a:rPr lang="en-US" sz="2800" dirty="0"/>
              <a:t/>
            </a:r>
            <a:br>
              <a:rPr lang="en-US" sz="2800" dirty="0"/>
            </a:br>
            <a:endParaRPr lang="en-US" dirty="0"/>
          </a:p>
        </p:txBody>
      </p:sp>
      <p:sp>
        <p:nvSpPr>
          <p:cNvPr id="3" name="Rectangle 2"/>
          <p:cNvSpPr/>
          <p:nvPr/>
        </p:nvSpPr>
        <p:spPr>
          <a:xfrm>
            <a:off x="152400" y="1295400"/>
            <a:ext cx="3810000" cy="1938992"/>
          </a:xfrm>
          <a:prstGeom prst="rect">
            <a:avLst/>
          </a:prstGeom>
        </p:spPr>
        <p:txBody>
          <a:bodyPr wrap="square">
            <a:spAutoFit/>
          </a:bodyPr>
          <a:lstStyle/>
          <a:p>
            <a:pPr algn="just" fontAlgn="base"/>
            <a:r>
              <a:rPr lang="en-US" sz="2400" b="1" dirty="0"/>
              <a:t>Condition 3(In-In): </a:t>
            </a:r>
            <a:r>
              <a:rPr lang="en-US" sz="2400" dirty="0"/>
              <a:t>If both vertices of the polygon are inside the window, then the output will be the second vertex.</a:t>
            </a:r>
            <a:endParaRPr lang="en-US" sz="3200" dirty="0"/>
          </a:p>
        </p:txBody>
      </p:sp>
      <p:pic>
        <p:nvPicPr>
          <p:cNvPr id="7170" name="Picture 2" descr="Polygon Clipping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295400"/>
            <a:ext cx="3810000" cy="3695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08356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443" y="381000"/>
            <a:ext cx="7766050" cy="984250"/>
          </a:xfrm>
        </p:spPr>
        <p:txBody>
          <a:bodyPr>
            <a:normAutofit fontScale="90000"/>
          </a:bodyPr>
          <a:lstStyle/>
          <a:p>
            <a:r>
              <a:rPr lang="en-US" sz="2800" b="1" dirty="0"/>
              <a:t>There should be the following conditions while we clip a polygon.</a:t>
            </a:r>
            <a:r>
              <a:rPr lang="en-US" sz="2800" dirty="0"/>
              <a:t/>
            </a:r>
            <a:br>
              <a:rPr lang="en-US" sz="2800" dirty="0"/>
            </a:br>
            <a:endParaRPr lang="en-US" dirty="0"/>
          </a:p>
        </p:txBody>
      </p:sp>
      <p:sp>
        <p:nvSpPr>
          <p:cNvPr id="3" name="Rectangle 2"/>
          <p:cNvSpPr/>
          <p:nvPr/>
        </p:nvSpPr>
        <p:spPr>
          <a:xfrm>
            <a:off x="152400" y="1295400"/>
            <a:ext cx="3810000" cy="2677656"/>
          </a:xfrm>
          <a:prstGeom prst="rect">
            <a:avLst/>
          </a:prstGeom>
        </p:spPr>
        <p:txBody>
          <a:bodyPr wrap="square">
            <a:spAutoFit/>
          </a:bodyPr>
          <a:lstStyle/>
          <a:p>
            <a:pPr algn="just" fontAlgn="base"/>
            <a:r>
              <a:rPr lang="en-US" sz="2400" b="1" dirty="0"/>
              <a:t>Condition 4(Out-Out): </a:t>
            </a:r>
            <a:r>
              <a:rPr lang="en-US" sz="2400" dirty="0"/>
              <a:t>If both vertices of the polygon are outside the window, then the output will be nothing. It means we found a clipped polygon.</a:t>
            </a:r>
            <a:endParaRPr lang="en-US" sz="3200" dirty="0"/>
          </a:p>
        </p:txBody>
      </p:sp>
      <p:pic>
        <p:nvPicPr>
          <p:cNvPr id="614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828800"/>
            <a:ext cx="38100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70835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200"/>
            <a:ext cx="7766050" cy="2667000"/>
          </a:xfrm>
        </p:spPr>
        <p:txBody>
          <a:bodyPr>
            <a:normAutofit/>
          </a:bodyPr>
          <a:lstStyle/>
          <a:p>
            <a:pPr algn="ctr"/>
            <a:r>
              <a:rPr lang="en-US" dirty="0" smtClean="0">
                <a:solidFill>
                  <a:srgbClr val="FF0000"/>
                </a:solidFill>
              </a:rPr>
              <a:t/>
            </a:r>
            <a:br>
              <a:rPr lang="en-US" dirty="0" smtClean="0">
                <a:solidFill>
                  <a:srgbClr val="FF0000"/>
                </a:solidFill>
              </a:rPr>
            </a:br>
            <a:r>
              <a:rPr lang="en-US" dirty="0">
                <a:solidFill>
                  <a:srgbClr val="FF0000"/>
                </a:solidFill>
              </a:rPr>
              <a:t/>
            </a:r>
            <a:br>
              <a:rPr lang="en-US" dirty="0">
                <a:solidFill>
                  <a:srgbClr val="FF0000"/>
                </a:solidFill>
              </a:rPr>
            </a:br>
            <a:r>
              <a:rPr lang="en-US" dirty="0" smtClean="0">
                <a:solidFill>
                  <a:srgbClr val="FF0000"/>
                </a:solidFill>
              </a:rPr>
              <a:t>THANK YOU</a:t>
            </a:r>
            <a:r>
              <a:rPr lang="en-US" dirty="0" smtClean="0"/>
              <a:t/>
            </a:r>
            <a:br>
              <a:rPr lang="en-US" dirty="0" smtClean="0"/>
            </a:br>
            <a:endParaRPr lang="en-US" dirty="0"/>
          </a:p>
        </p:txBody>
      </p:sp>
    </p:spTree>
    <p:extLst>
      <p:ext uri="{BB962C8B-B14F-4D97-AF65-F5344CB8AC3E}">
        <p14:creationId xmlns:p14="http://schemas.microsoft.com/office/powerpoint/2010/main" val="4119904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3864710-B6E9-4E24-B200-3B69C754E553}"/>
              </a:ext>
            </a:extLst>
          </p:cNvPr>
          <p:cNvPicPr>
            <a:picLocks noChangeAspect="1"/>
          </p:cNvPicPr>
          <p:nvPr/>
        </p:nvPicPr>
        <p:blipFill rotWithShape="1">
          <a:blip r:embed="rId2"/>
          <a:srcRect b="21800"/>
          <a:stretch/>
        </p:blipFill>
        <p:spPr>
          <a:xfrm>
            <a:off x="381001" y="304800"/>
            <a:ext cx="7543800" cy="6172200"/>
          </a:xfrm>
          <a:prstGeom prst="rect">
            <a:avLst/>
          </a:prstGeom>
        </p:spPr>
      </p:pic>
    </p:spTree>
    <p:extLst>
      <p:ext uri="{BB962C8B-B14F-4D97-AF65-F5344CB8AC3E}">
        <p14:creationId xmlns:p14="http://schemas.microsoft.com/office/powerpoint/2010/main" val="22449472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5FF6D28-8A90-4E39-ACAC-6F7E8333266D}"/>
              </a:ext>
            </a:extLst>
          </p:cNvPr>
          <p:cNvPicPr>
            <a:picLocks noChangeAspect="1"/>
          </p:cNvPicPr>
          <p:nvPr/>
        </p:nvPicPr>
        <p:blipFill>
          <a:blip r:embed="rId2"/>
          <a:stretch>
            <a:fillRect/>
          </a:stretch>
        </p:blipFill>
        <p:spPr>
          <a:xfrm>
            <a:off x="381000" y="762000"/>
            <a:ext cx="7679635" cy="5715000"/>
          </a:xfrm>
          <a:prstGeom prst="rect">
            <a:avLst/>
          </a:prstGeom>
        </p:spPr>
      </p:pic>
    </p:spTree>
    <p:extLst>
      <p:ext uri="{BB962C8B-B14F-4D97-AF65-F5344CB8AC3E}">
        <p14:creationId xmlns:p14="http://schemas.microsoft.com/office/powerpoint/2010/main" val="4471028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7BEE3AD-498B-4990-A191-238663B6B3EE}"/>
              </a:ext>
            </a:extLst>
          </p:cNvPr>
          <p:cNvPicPr>
            <a:picLocks noChangeAspect="1"/>
          </p:cNvPicPr>
          <p:nvPr/>
        </p:nvPicPr>
        <p:blipFill>
          <a:blip r:embed="rId2"/>
          <a:stretch>
            <a:fillRect/>
          </a:stretch>
        </p:blipFill>
        <p:spPr>
          <a:xfrm>
            <a:off x="258418" y="225287"/>
            <a:ext cx="8070574" cy="6308035"/>
          </a:xfrm>
          <a:prstGeom prst="rect">
            <a:avLst/>
          </a:prstGeom>
        </p:spPr>
      </p:pic>
    </p:spTree>
    <p:extLst>
      <p:ext uri="{BB962C8B-B14F-4D97-AF65-F5344CB8AC3E}">
        <p14:creationId xmlns:p14="http://schemas.microsoft.com/office/powerpoint/2010/main" val="42527732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859429-D80D-4606-85BF-FC07112BCE3D}"/>
              </a:ext>
            </a:extLst>
          </p:cNvPr>
          <p:cNvPicPr>
            <a:picLocks noChangeAspect="1"/>
          </p:cNvPicPr>
          <p:nvPr/>
        </p:nvPicPr>
        <p:blipFill>
          <a:blip r:embed="rId2"/>
          <a:stretch>
            <a:fillRect/>
          </a:stretch>
        </p:blipFill>
        <p:spPr>
          <a:xfrm>
            <a:off x="318052" y="556591"/>
            <a:ext cx="8378687" cy="5605670"/>
          </a:xfrm>
          <a:prstGeom prst="rect">
            <a:avLst/>
          </a:prstGeom>
        </p:spPr>
      </p:pic>
    </p:spTree>
    <p:extLst>
      <p:ext uri="{BB962C8B-B14F-4D97-AF65-F5344CB8AC3E}">
        <p14:creationId xmlns:p14="http://schemas.microsoft.com/office/powerpoint/2010/main" val="13773986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C0E956B-AB97-48AB-9207-EEFF61A7FFDE}"/>
              </a:ext>
            </a:extLst>
          </p:cNvPr>
          <p:cNvPicPr>
            <a:picLocks noChangeAspect="1"/>
          </p:cNvPicPr>
          <p:nvPr/>
        </p:nvPicPr>
        <p:blipFill>
          <a:blip r:embed="rId2"/>
          <a:stretch>
            <a:fillRect/>
          </a:stretch>
        </p:blipFill>
        <p:spPr>
          <a:xfrm>
            <a:off x="119270" y="1"/>
            <a:ext cx="9024730" cy="6758609"/>
          </a:xfrm>
          <a:prstGeom prst="rect">
            <a:avLst/>
          </a:prstGeom>
        </p:spPr>
      </p:pic>
      <p:pic>
        <p:nvPicPr>
          <p:cNvPr id="2" name="Picture 1"/>
          <p:cNvPicPr>
            <a:picLocks noChangeAspect="1"/>
          </p:cNvPicPr>
          <p:nvPr/>
        </p:nvPicPr>
        <p:blipFill>
          <a:blip r:embed="rId3"/>
          <a:stretch>
            <a:fillRect/>
          </a:stretch>
        </p:blipFill>
        <p:spPr>
          <a:xfrm>
            <a:off x="5486400" y="3657600"/>
            <a:ext cx="2952750" cy="2819400"/>
          </a:xfrm>
          <a:prstGeom prst="rect">
            <a:avLst/>
          </a:prstGeom>
        </p:spPr>
      </p:pic>
    </p:spTree>
    <p:extLst>
      <p:ext uri="{BB962C8B-B14F-4D97-AF65-F5344CB8AC3E}">
        <p14:creationId xmlns:p14="http://schemas.microsoft.com/office/powerpoint/2010/main" val="42240222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F1777E2-A8F1-4BEA-A751-6DC47F74AF06}"/>
              </a:ext>
            </a:extLst>
          </p:cNvPr>
          <p:cNvPicPr>
            <a:picLocks noChangeAspect="1"/>
          </p:cNvPicPr>
          <p:nvPr/>
        </p:nvPicPr>
        <p:blipFill>
          <a:blip r:embed="rId2"/>
          <a:stretch>
            <a:fillRect/>
          </a:stretch>
        </p:blipFill>
        <p:spPr>
          <a:xfrm>
            <a:off x="129208" y="1"/>
            <a:ext cx="8527774" cy="5353318"/>
          </a:xfrm>
          <a:prstGeom prst="rect">
            <a:avLst/>
          </a:prstGeom>
        </p:spPr>
      </p:pic>
    </p:spTree>
    <p:extLst>
      <p:ext uri="{BB962C8B-B14F-4D97-AF65-F5344CB8AC3E}">
        <p14:creationId xmlns:p14="http://schemas.microsoft.com/office/powerpoint/2010/main" val="4681383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0FC8BD7-A294-4E11-A1B4-078F5E174C09}"/>
              </a:ext>
            </a:extLst>
          </p:cNvPr>
          <p:cNvPicPr>
            <a:picLocks noChangeAspect="1"/>
          </p:cNvPicPr>
          <p:nvPr/>
        </p:nvPicPr>
        <p:blipFill>
          <a:blip r:embed="rId2"/>
          <a:stretch>
            <a:fillRect/>
          </a:stretch>
        </p:blipFill>
        <p:spPr>
          <a:xfrm>
            <a:off x="228601" y="318053"/>
            <a:ext cx="8915399" cy="4892371"/>
          </a:xfrm>
          <a:prstGeom prst="rect">
            <a:avLst/>
          </a:prstGeom>
        </p:spPr>
      </p:pic>
    </p:spTree>
    <p:extLst>
      <p:ext uri="{BB962C8B-B14F-4D97-AF65-F5344CB8AC3E}">
        <p14:creationId xmlns:p14="http://schemas.microsoft.com/office/powerpoint/2010/main" val="38899201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F67F5E1-EA96-4F83-AB0F-04AE71BE0B6C}"/>
              </a:ext>
            </a:extLst>
          </p:cNvPr>
          <p:cNvPicPr>
            <a:picLocks noChangeAspect="1"/>
          </p:cNvPicPr>
          <p:nvPr/>
        </p:nvPicPr>
        <p:blipFill>
          <a:blip r:embed="rId2"/>
          <a:stretch>
            <a:fillRect/>
          </a:stretch>
        </p:blipFill>
        <p:spPr>
          <a:xfrm>
            <a:off x="89453" y="1"/>
            <a:ext cx="8875643" cy="6612834"/>
          </a:xfrm>
          <a:prstGeom prst="rect">
            <a:avLst/>
          </a:prstGeom>
        </p:spPr>
      </p:pic>
    </p:spTree>
    <p:extLst>
      <p:ext uri="{BB962C8B-B14F-4D97-AF65-F5344CB8AC3E}">
        <p14:creationId xmlns:p14="http://schemas.microsoft.com/office/powerpoint/2010/main" val="38434743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xmlns="" id="{98947FEC-AB89-42E6-8697-8938C05A0E77}"/>
              </a:ext>
            </a:extLst>
          </p:cNvPr>
          <p:cNvSpPr>
            <a:spLocks noGrp="1"/>
          </p:cNvSpPr>
          <p:nvPr>
            <p:ph type="subTitle" idx="4294967295"/>
          </p:nvPr>
        </p:nvSpPr>
        <p:spPr>
          <a:xfrm>
            <a:off x="0" y="4343400"/>
            <a:ext cx="4800600" cy="1752600"/>
          </a:xfrm>
        </p:spPr>
        <p:txBody>
          <a:bodyPr/>
          <a:lstStyle/>
          <a:p>
            <a:pPr marL="0" indent="0" algn="ctr">
              <a:buNone/>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pPr>
            <a:r>
              <a:rPr lang="en-GB" altLang="en-US" dirty="0" smtClean="0"/>
              <a:t>UNIT-II</a:t>
            </a:r>
            <a:endParaRPr lang="en-GB" altLang="en-US" dirty="0"/>
          </a:p>
        </p:txBody>
      </p:sp>
    </p:spTree>
    <p:extLst>
      <p:ext uri="{BB962C8B-B14F-4D97-AF65-F5344CB8AC3E}">
        <p14:creationId xmlns:p14="http://schemas.microsoft.com/office/powerpoint/2010/main" val="188483800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301E8CE-7F47-47F3-B155-E3582FCBEA2F}"/>
              </a:ext>
            </a:extLst>
          </p:cNvPr>
          <p:cNvPicPr>
            <a:picLocks noChangeAspect="1"/>
          </p:cNvPicPr>
          <p:nvPr/>
        </p:nvPicPr>
        <p:blipFill>
          <a:blip r:embed="rId2"/>
          <a:stretch>
            <a:fillRect/>
          </a:stretch>
        </p:blipFill>
        <p:spPr>
          <a:xfrm>
            <a:off x="99391" y="0"/>
            <a:ext cx="5606813" cy="3429000"/>
          </a:xfrm>
          <a:prstGeom prst="rect">
            <a:avLst/>
          </a:prstGeom>
        </p:spPr>
      </p:pic>
      <p:pic>
        <p:nvPicPr>
          <p:cNvPr id="5" name="Picture 4">
            <a:extLst>
              <a:ext uri="{FF2B5EF4-FFF2-40B4-BE49-F238E27FC236}">
                <a16:creationId xmlns:a16="http://schemas.microsoft.com/office/drawing/2014/main" xmlns="" id="{BEEB3617-55C0-4E9C-AED2-9E9AFC545142}"/>
              </a:ext>
            </a:extLst>
          </p:cNvPr>
          <p:cNvPicPr>
            <a:picLocks noChangeAspect="1"/>
          </p:cNvPicPr>
          <p:nvPr/>
        </p:nvPicPr>
        <p:blipFill>
          <a:blip r:embed="rId3"/>
          <a:stretch>
            <a:fillRect/>
          </a:stretch>
        </p:blipFill>
        <p:spPr>
          <a:xfrm>
            <a:off x="99391" y="3429000"/>
            <a:ext cx="5606813" cy="3289852"/>
          </a:xfrm>
          <a:prstGeom prst="rect">
            <a:avLst/>
          </a:prstGeom>
        </p:spPr>
      </p:pic>
    </p:spTree>
    <p:extLst>
      <p:ext uri="{BB962C8B-B14F-4D97-AF65-F5344CB8AC3E}">
        <p14:creationId xmlns:p14="http://schemas.microsoft.com/office/powerpoint/2010/main" val="36503627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9D34016-2D99-4D81-82AA-DC6E89D55344}"/>
              </a:ext>
            </a:extLst>
          </p:cNvPr>
          <p:cNvPicPr>
            <a:picLocks noChangeAspect="1"/>
          </p:cNvPicPr>
          <p:nvPr/>
        </p:nvPicPr>
        <p:blipFill>
          <a:blip r:embed="rId2"/>
          <a:stretch>
            <a:fillRect/>
          </a:stretch>
        </p:blipFill>
        <p:spPr>
          <a:xfrm>
            <a:off x="109331" y="0"/>
            <a:ext cx="8935278" cy="6692348"/>
          </a:xfrm>
          <a:prstGeom prst="rect">
            <a:avLst/>
          </a:prstGeom>
        </p:spPr>
      </p:pic>
    </p:spTree>
    <p:extLst>
      <p:ext uri="{BB962C8B-B14F-4D97-AF65-F5344CB8AC3E}">
        <p14:creationId xmlns:p14="http://schemas.microsoft.com/office/powerpoint/2010/main" val="6174008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2E87B81-9646-4416-82D3-C88CE0FEE855}"/>
              </a:ext>
            </a:extLst>
          </p:cNvPr>
          <p:cNvPicPr>
            <a:picLocks noChangeAspect="1"/>
          </p:cNvPicPr>
          <p:nvPr/>
        </p:nvPicPr>
        <p:blipFill>
          <a:blip r:embed="rId2"/>
          <a:stretch>
            <a:fillRect/>
          </a:stretch>
        </p:blipFill>
        <p:spPr>
          <a:xfrm>
            <a:off x="1" y="0"/>
            <a:ext cx="8965095" cy="6858000"/>
          </a:xfrm>
          <a:prstGeom prst="rect">
            <a:avLst/>
          </a:prstGeom>
        </p:spPr>
      </p:pic>
    </p:spTree>
    <p:extLst>
      <p:ext uri="{BB962C8B-B14F-4D97-AF65-F5344CB8AC3E}">
        <p14:creationId xmlns:p14="http://schemas.microsoft.com/office/powerpoint/2010/main" val="26652857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8977" y="381000"/>
            <a:ext cx="8215424" cy="6324600"/>
          </a:xfrm>
          <a:prstGeom prst="rect">
            <a:avLst/>
          </a:prstGeom>
        </p:spPr>
      </p:pic>
    </p:spTree>
    <p:extLst>
      <p:ext uri="{BB962C8B-B14F-4D97-AF65-F5344CB8AC3E}">
        <p14:creationId xmlns:p14="http://schemas.microsoft.com/office/powerpoint/2010/main" val="23296223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3C19993-981D-4C94-AB85-3AB2796A387F}"/>
              </a:ext>
            </a:extLst>
          </p:cNvPr>
          <p:cNvPicPr>
            <a:picLocks noChangeAspect="1"/>
          </p:cNvPicPr>
          <p:nvPr/>
        </p:nvPicPr>
        <p:blipFill>
          <a:blip r:embed="rId2"/>
          <a:stretch>
            <a:fillRect/>
          </a:stretch>
        </p:blipFill>
        <p:spPr>
          <a:xfrm>
            <a:off x="0" y="1"/>
            <a:ext cx="9144000" cy="6857999"/>
          </a:xfrm>
          <a:prstGeom prst="rect">
            <a:avLst/>
          </a:prstGeom>
        </p:spPr>
      </p:pic>
    </p:spTree>
    <p:extLst>
      <p:ext uri="{BB962C8B-B14F-4D97-AF65-F5344CB8AC3E}">
        <p14:creationId xmlns:p14="http://schemas.microsoft.com/office/powerpoint/2010/main" val="19576581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318846C-6543-4B0E-822A-25B50EABC140}"/>
              </a:ext>
            </a:extLst>
          </p:cNvPr>
          <p:cNvPicPr>
            <a:picLocks noChangeAspect="1"/>
          </p:cNvPicPr>
          <p:nvPr/>
        </p:nvPicPr>
        <p:blipFill>
          <a:blip r:embed="rId2"/>
          <a:stretch>
            <a:fillRect/>
          </a:stretch>
        </p:blipFill>
        <p:spPr>
          <a:xfrm>
            <a:off x="-1" y="-1"/>
            <a:ext cx="8716618" cy="6467061"/>
          </a:xfrm>
          <a:prstGeom prst="rect">
            <a:avLst/>
          </a:prstGeom>
        </p:spPr>
      </p:pic>
    </p:spTree>
    <p:extLst>
      <p:ext uri="{BB962C8B-B14F-4D97-AF65-F5344CB8AC3E}">
        <p14:creationId xmlns:p14="http://schemas.microsoft.com/office/powerpoint/2010/main" val="37961102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05925F5-168A-4DC0-99F0-0EFDC59207A6}"/>
              </a:ext>
            </a:extLst>
          </p:cNvPr>
          <p:cNvPicPr>
            <a:picLocks noChangeAspect="1"/>
          </p:cNvPicPr>
          <p:nvPr/>
        </p:nvPicPr>
        <p:blipFill>
          <a:blip r:embed="rId2"/>
          <a:stretch>
            <a:fillRect/>
          </a:stretch>
        </p:blipFill>
        <p:spPr>
          <a:xfrm>
            <a:off x="1" y="1"/>
            <a:ext cx="7931426" cy="6599583"/>
          </a:xfrm>
          <a:prstGeom prst="rect">
            <a:avLst/>
          </a:prstGeom>
        </p:spPr>
      </p:pic>
    </p:spTree>
    <p:extLst>
      <p:ext uri="{BB962C8B-B14F-4D97-AF65-F5344CB8AC3E}">
        <p14:creationId xmlns:p14="http://schemas.microsoft.com/office/powerpoint/2010/main" val="31815493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B6058B6-A3C9-48DF-B44B-9BAF5BD8CB23}"/>
              </a:ext>
            </a:extLst>
          </p:cNvPr>
          <p:cNvPicPr>
            <a:picLocks noChangeAspect="1"/>
          </p:cNvPicPr>
          <p:nvPr/>
        </p:nvPicPr>
        <p:blipFill>
          <a:blip r:embed="rId2"/>
          <a:stretch>
            <a:fillRect/>
          </a:stretch>
        </p:blipFill>
        <p:spPr>
          <a:xfrm>
            <a:off x="99391" y="0"/>
            <a:ext cx="7941365" cy="6858000"/>
          </a:xfrm>
          <a:prstGeom prst="rect">
            <a:avLst/>
          </a:prstGeom>
        </p:spPr>
      </p:pic>
    </p:spTree>
    <p:extLst>
      <p:ext uri="{BB962C8B-B14F-4D97-AF65-F5344CB8AC3E}">
        <p14:creationId xmlns:p14="http://schemas.microsoft.com/office/powerpoint/2010/main" val="29930172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1DC2FEB-FFB3-4562-BC05-15D1F44E99D9}"/>
              </a:ext>
            </a:extLst>
          </p:cNvPr>
          <p:cNvPicPr>
            <a:picLocks noChangeAspect="1"/>
          </p:cNvPicPr>
          <p:nvPr/>
        </p:nvPicPr>
        <p:blipFill>
          <a:blip r:embed="rId2"/>
          <a:stretch>
            <a:fillRect/>
          </a:stretch>
        </p:blipFill>
        <p:spPr>
          <a:xfrm>
            <a:off x="99391" y="251792"/>
            <a:ext cx="7007087" cy="4720474"/>
          </a:xfrm>
          <a:prstGeom prst="rect">
            <a:avLst/>
          </a:prstGeom>
        </p:spPr>
      </p:pic>
    </p:spTree>
    <p:extLst>
      <p:ext uri="{BB962C8B-B14F-4D97-AF65-F5344CB8AC3E}">
        <p14:creationId xmlns:p14="http://schemas.microsoft.com/office/powerpoint/2010/main" val="14631367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BCB180C-8C9B-4140-974E-E32675BBF37D}"/>
              </a:ext>
            </a:extLst>
          </p:cNvPr>
          <p:cNvPicPr>
            <a:picLocks noChangeAspect="1"/>
          </p:cNvPicPr>
          <p:nvPr/>
        </p:nvPicPr>
        <p:blipFill>
          <a:blip r:embed="rId2"/>
          <a:stretch>
            <a:fillRect/>
          </a:stretch>
        </p:blipFill>
        <p:spPr>
          <a:xfrm>
            <a:off x="149088" y="0"/>
            <a:ext cx="8607286" cy="6858000"/>
          </a:xfrm>
          <a:prstGeom prst="rect">
            <a:avLst/>
          </a:prstGeom>
        </p:spPr>
      </p:pic>
    </p:spTree>
    <p:extLst>
      <p:ext uri="{BB962C8B-B14F-4D97-AF65-F5344CB8AC3E}">
        <p14:creationId xmlns:p14="http://schemas.microsoft.com/office/powerpoint/2010/main" val="15508478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443" y="381000"/>
            <a:ext cx="7766050" cy="984250"/>
          </a:xfrm>
        </p:spPr>
        <p:txBody>
          <a:bodyPr/>
          <a:lstStyle/>
          <a:p>
            <a:r>
              <a:rPr lang="en-US" dirty="0" smtClean="0"/>
              <a:t>course</a:t>
            </a:r>
            <a:endParaRPr lang="en-US" dirty="0"/>
          </a:p>
        </p:txBody>
      </p:sp>
      <p:sp>
        <p:nvSpPr>
          <p:cNvPr id="3" name="Rectangle 2"/>
          <p:cNvSpPr/>
          <p:nvPr/>
        </p:nvSpPr>
        <p:spPr>
          <a:xfrm>
            <a:off x="457199" y="1600200"/>
            <a:ext cx="7924801" cy="5016758"/>
          </a:xfrm>
          <a:prstGeom prst="rect">
            <a:avLst/>
          </a:prstGeom>
        </p:spPr>
        <p:txBody>
          <a:bodyPr wrap="square">
            <a:spAutoFit/>
          </a:bodyPr>
          <a:lstStyle/>
          <a:p>
            <a:pPr algn="just"/>
            <a:r>
              <a:rPr lang="en-US" sz="3200" b="1" dirty="0"/>
              <a:t>2-D Transformation: </a:t>
            </a:r>
            <a:r>
              <a:rPr lang="en-US" sz="3200" dirty="0"/>
              <a:t>Translation, Rotation, Scaling, Shearing, Reflection. Inverse Transformation, Homogenous Coordinate System, Matrices Transformation, Composite Transformation. </a:t>
            </a:r>
            <a:r>
              <a:rPr lang="en-US" sz="3200" b="1" dirty="0"/>
              <a:t>Windowing &amp; Clipping: </a:t>
            </a:r>
            <a:r>
              <a:rPr lang="en-US" sz="3200" dirty="0"/>
              <a:t>World Coordinate System, Screen Coordinate System, Viewing Transformation, Line Clipping &amp; Polygon Clipping Algorithms. </a:t>
            </a:r>
          </a:p>
        </p:txBody>
      </p:sp>
    </p:spTree>
    <p:extLst>
      <p:ext uri="{BB962C8B-B14F-4D97-AF65-F5344CB8AC3E}">
        <p14:creationId xmlns:p14="http://schemas.microsoft.com/office/powerpoint/2010/main" val="30990057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A4B70F2-1986-4E66-9FD4-1CED8B5E98A8}"/>
              </a:ext>
            </a:extLst>
          </p:cNvPr>
          <p:cNvPicPr>
            <a:picLocks noChangeAspect="1"/>
          </p:cNvPicPr>
          <p:nvPr/>
        </p:nvPicPr>
        <p:blipFill>
          <a:blip r:embed="rId2"/>
          <a:stretch>
            <a:fillRect/>
          </a:stretch>
        </p:blipFill>
        <p:spPr>
          <a:xfrm>
            <a:off x="149088" y="0"/>
            <a:ext cx="6866099" cy="3053664"/>
          </a:xfrm>
          <a:prstGeom prst="rect">
            <a:avLst/>
          </a:prstGeom>
        </p:spPr>
      </p:pic>
      <p:pic>
        <p:nvPicPr>
          <p:cNvPr id="5" name="Picture 4">
            <a:extLst>
              <a:ext uri="{FF2B5EF4-FFF2-40B4-BE49-F238E27FC236}">
                <a16:creationId xmlns:a16="http://schemas.microsoft.com/office/drawing/2014/main" xmlns="" id="{1AED5371-2B1A-4596-BB3E-75AAAC859332}"/>
              </a:ext>
            </a:extLst>
          </p:cNvPr>
          <p:cNvPicPr>
            <a:picLocks noChangeAspect="1"/>
          </p:cNvPicPr>
          <p:nvPr/>
        </p:nvPicPr>
        <p:blipFill>
          <a:blip r:embed="rId3"/>
          <a:stretch>
            <a:fillRect/>
          </a:stretch>
        </p:blipFill>
        <p:spPr>
          <a:xfrm>
            <a:off x="149088" y="3313044"/>
            <a:ext cx="6866099" cy="3312995"/>
          </a:xfrm>
          <a:prstGeom prst="rect">
            <a:avLst/>
          </a:prstGeom>
        </p:spPr>
      </p:pic>
    </p:spTree>
    <p:extLst>
      <p:ext uri="{BB962C8B-B14F-4D97-AF65-F5344CB8AC3E}">
        <p14:creationId xmlns:p14="http://schemas.microsoft.com/office/powerpoint/2010/main" val="7217544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2A5C682-4547-44B7-892C-23A314671618}"/>
              </a:ext>
            </a:extLst>
          </p:cNvPr>
          <p:cNvPicPr>
            <a:picLocks noChangeAspect="1"/>
          </p:cNvPicPr>
          <p:nvPr/>
        </p:nvPicPr>
        <p:blipFill>
          <a:blip r:embed="rId2"/>
          <a:stretch>
            <a:fillRect/>
          </a:stretch>
        </p:blipFill>
        <p:spPr>
          <a:xfrm>
            <a:off x="79513" y="106018"/>
            <a:ext cx="9064487" cy="6546573"/>
          </a:xfrm>
          <a:prstGeom prst="rect">
            <a:avLst/>
          </a:prstGeom>
        </p:spPr>
      </p:pic>
    </p:spTree>
    <p:extLst>
      <p:ext uri="{BB962C8B-B14F-4D97-AF65-F5344CB8AC3E}">
        <p14:creationId xmlns:p14="http://schemas.microsoft.com/office/powerpoint/2010/main" val="28148217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2A717D8-B2D9-46F4-9BAD-F3D5E388AE69}"/>
              </a:ext>
            </a:extLst>
          </p:cNvPr>
          <p:cNvPicPr>
            <a:picLocks noChangeAspect="1"/>
          </p:cNvPicPr>
          <p:nvPr/>
        </p:nvPicPr>
        <p:blipFill>
          <a:blip r:embed="rId2"/>
          <a:stretch>
            <a:fillRect/>
          </a:stretch>
        </p:blipFill>
        <p:spPr>
          <a:xfrm>
            <a:off x="-1" y="92766"/>
            <a:ext cx="8537713" cy="6374295"/>
          </a:xfrm>
          <a:prstGeom prst="rect">
            <a:avLst/>
          </a:prstGeom>
        </p:spPr>
      </p:pic>
    </p:spTree>
    <p:extLst>
      <p:ext uri="{BB962C8B-B14F-4D97-AF65-F5344CB8AC3E}">
        <p14:creationId xmlns:p14="http://schemas.microsoft.com/office/powerpoint/2010/main" val="37391698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4B5F827-6A9C-4E0F-B228-62F945A87977}"/>
              </a:ext>
            </a:extLst>
          </p:cNvPr>
          <p:cNvPicPr>
            <a:picLocks noChangeAspect="1"/>
          </p:cNvPicPr>
          <p:nvPr/>
        </p:nvPicPr>
        <p:blipFill>
          <a:blip r:embed="rId2"/>
          <a:stretch>
            <a:fillRect/>
          </a:stretch>
        </p:blipFill>
        <p:spPr>
          <a:xfrm>
            <a:off x="0" y="92765"/>
            <a:ext cx="8438322" cy="6096000"/>
          </a:xfrm>
          <a:prstGeom prst="rect">
            <a:avLst/>
          </a:prstGeom>
        </p:spPr>
      </p:pic>
    </p:spTree>
    <p:extLst>
      <p:ext uri="{BB962C8B-B14F-4D97-AF65-F5344CB8AC3E}">
        <p14:creationId xmlns:p14="http://schemas.microsoft.com/office/powerpoint/2010/main" val="16789115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1CBB1BD-5C4C-4209-9F1C-BCB15E529C28}"/>
              </a:ext>
            </a:extLst>
          </p:cNvPr>
          <p:cNvPicPr>
            <a:picLocks noChangeAspect="1"/>
          </p:cNvPicPr>
          <p:nvPr/>
        </p:nvPicPr>
        <p:blipFill>
          <a:blip r:embed="rId2"/>
          <a:stretch>
            <a:fillRect/>
          </a:stretch>
        </p:blipFill>
        <p:spPr>
          <a:xfrm>
            <a:off x="99392" y="92766"/>
            <a:ext cx="8845826" cy="6765235"/>
          </a:xfrm>
          <a:prstGeom prst="rect">
            <a:avLst/>
          </a:prstGeom>
        </p:spPr>
      </p:pic>
    </p:spTree>
    <p:extLst>
      <p:ext uri="{BB962C8B-B14F-4D97-AF65-F5344CB8AC3E}">
        <p14:creationId xmlns:p14="http://schemas.microsoft.com/office/powerpoint/2010/main" val="13165928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0D57B4C-2D69-4369-A088-EBC050FEBF67}"/>
              </a:ext>
            </a:extLst>
          </p:cNvPr>
          <p:cNvPicPr>
            <a:picLocks noChangeAspect="1"/>
          </p:cNvPicPr>
          <p:nvPr/>
        </p:nvPicPr>
        <p:blipFill>
          <a:blip r:embed="rId2"/>
          <a:stretch>
            <a:fillRect/>
          </a:stretch>
        </p:blipFill>
        <p:spPr>
          <a:xfrm>
            <a:off x="0" y="106017"/>
            <a:ext cx="6961918" cy="5120770"/>
          </a:xfrm>
          <a:prstGeom prst="rect">
            <a:avLst/>
          </a:prstGeom>
        </p:spPr>
      </p:pic>
    </p:spTree>
    <p:extLst>
      <p:ext uri="{BB962C8B-B14F-4D97-AF65-F5344CB8AC3E}">
        <p14:creationId xmlns:p14="http://schemas.microsoft.com/office/powerpoint/2010/main" val="21050234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2D99E0B-F3F2-405D-A576-546B44423285}"/>
              </a:ext>
            </a:extLst>
          </p:cNvPr>
          <p:cNvPicPr>
            <a:picLocks noChangeAspect="1"/>
          </p:cNvPicPr>
          <p:nvPr/>
        </p:nvPicPr>
        <p:blipFill>
          <a:blip r:embed="rId2"/>
          <a:stretch>
            <a:fillRect/>
          </a:stretch>
        </p:blipFill>
        <p:spPr>
          <a:xfrm>
            <a:off x="89453" y="1"/>
            <a:ext cx="6983209" cy="6374295"/>
          </a:xfrm>
          <a:prstGeom prst="rect">
            <a:avLst/>
          </a:prstGeom>
        </p:spPr>
      </p:pic>
    </p:spTree>
    <p:extLst>
      <p:ext uri="{BB962C8B-B14F-4D97-AF65-F5344CB8AC3E}">
        <p14:creationId xmlns:p14="http://schemas.microsoft.com/office/powerpoint/2010/main" val="41721276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41F5DA6-42A9-4AB9-98AA-FC35A446E50F}"/>
              </a:ext>
            </a:extLst>
          </p:cNvPr>
          <p:cNvPicPr>
            <a:picLocks noChangeAspect="1"/>
          </p:cNvPicPr>
          <p:nvPr/>
        </p:nvPicPr>
        <p:blipFill>
          <a:blip r:embed="rId2"/>
          <a:stretch>
            <a:fillRect/>
          </a:stretch>
        </p:blipFill>
        <p:spPr>
          <a:xfrm>
            <a:off x="0" y="1"/>
            <a:ext cx="6586819" cy="5153265"/>
          </a:xfrm>
          <a:prstGeom prst="rect">
            <a:avLst/>
          </a:prstGeom>
        </p:spPr>
      </p:pic>
    </p:spTree>
    <p:extLst>
      <p:ext uri="{BB962C8B-B14F-4D97-AF65-F5344CB8AC3E}">
        <p14:creationId xmlns:p14="http://schemas.microsoft.com/office/powerpoint/2010/main" val="26937560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540271B-2620-4D7D-8C37-E3270CED3D93}"/>
              </a:ext>
            </a:extLst>
          </p:cNvPr>
          <p:cNvPicPr>
            <a:picLocks noChangeAspect="1"/>
          </p:cNvPicPr>
          <p:nvPr/>
        </p:nvPicPr>
        <p:blipFill>
          <a:blip r:embed="rId2"/>
          <a:stretch>
            <a:fillRect/>
          </a:stretch>
        </p:blipFill>
        <p:spPr>
          <a:xfrm>
            <a:off x="0" y="0"/>
            <a:ext cx="6758293" cy="6858000"/>
          </a:xfrm>
          <a:prstGeom prst="rect">
            <a:avLst/>
          </a:prstGeom>
        </p:spPr>
      </p:pic>
    </p:spTree>
    <p:extLst>
      <p:ext uri="{BB962C8B-B14F-4D97-AF65-F5344CB8AC3E}">
        <p14:creationId xmlns:p14="http://schemas.microsoft.com/office/powerpoint/2010/main" val="31235437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4687667-F64E-4E63-9B62-20C4E2315022}"/>
              </a:ext>
            </a:extLst>
          </p:cNvPr>
          <p:cNvPicPr>
            <a:picLocks noChangeAspect="1"/>
          </p:cNvPicPr>
          <p:nvPr/>
        </p:nvPicPr>
        <p:blipFill>
          <a:blip r:embed="rId2"/>
          <a:stretch>
            <a:fillRect/>
          </a:stretch>
        </p:blipFill>
        <p:spPr>
          <a:xfrm>
            <a:off x="0" y="119270"/>
            <a:ext cx="7225748" cy="5010180"/>
          </a:xfrm>
          <a:prstGeom prst="rect">
            <a:avLst/>
          </a:prstGeom>
        </p:spPr>
      </p:pic>
    </p:spTree>
    <p:extLst>
      <p:ext uri="{BB962C8B-B14F-4D97-AF65-F5344CB8AC3E}">
        <p14:creationId xmlns:p14="http://schemas.microsoft.com/office/powerpoint/2010/main" val="28433792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11F882E-94B0-40EB-998D-4EF60499DF88}"/>
              </a:ext>
            </a:extLst>
          </p:cNvPr>
          <p:cNvPicPr>
            <a:picLocks noChangeAspect="1"/>
          </p:cNvPicPr>
          <p:nvPr/>
        </p:nvPicPr>
        <p:blipFill>
          <a:blip r:embed="rId2"/>
          <a:stretch>
            <a:fillRect/>
          </a:stretch>
        </p:blipFill>
        <p:spPr>
          <a:xfrm>
            <a:off x="89453" y="0"/>
            <a:ext cx="5257934" cy="5562600"/>
          </a:xfrm>
          <a:prstGeom prst="rect">
            <a:avLst/>
          </a:prstGeom>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8809" y="914400"/>
            <a:ext cx="3034192" cy="5486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81009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87B29F8-7B2C-4A40-9F0E-9D448C2BFB90}"/>
              </a:ext>
            </a:extLst>
          </p:cNvPr>
          <p:cNvPicPr>
            <a:picLocks noChangeAspect="1"/>
          </p:cNvPicPr>
          <p:nvPr/>
        </p:nvPicPr>
        <p:blipFill>
          <a:blip r:embed="rId2"/>
          <a:stretch>
            <a:fillRect/>
          </a:stretch>
        </p:blipFill>
        <p:spPr>
          <a:xfrm>
            <a:off x="0" y="1"/>
            <a:ext cx="6840457" cy="6515530"/>
          </a:xfrm>
          <a:prstGeom prst="rect">
            <a:avLst/>
          </a:prstGeom>
        </p:spPr>
      </p:pic>
    </p:spTree>
    <p:extLst>
      <p:ext uri="{BB962C8B-B14F-4D97-AF65-F5344CB8AC3E}">
        <p14:creationId xmlns:p14="http://schemas.microsoft.com/office/powerpoint/2010/main" val="31817703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B859061-49D8-4CA4-939E-D23D303515F6}"/>
              </a:ext>
            </a:extLst>
          </p:cNvPr>
          <p:cNvPicPr>
            <a:picLocks noChangeAspect="1"/>
          </p:cNvPicPr>
          <p:nvPr/>
        </p:nvPicPr>
        <p:blipFill>
          <a:blip r:embed="rId2"/>
          <a:stretch>
            <a:fillRect/>
          </a:stretch>
        </p:blipFill>
        <p:spPr>
          <a:xfrm>
            <a:off x="1" y="0"/>
            <a:ext cx="9143999" cy="6858000"/>
          </a:xfrm>
          <a:prstGeom prst="rect">
            <a:avLst/>
          </a:prstGeom>
        </p:spPr>
      </p:pic>
    </p:spTree>
    <p:extLst>
      <p:ext uri="{BB962C8B-B14F-4D97-AF65-F5344CB8AC3E}">
        <p14:creationId xmlns:p14="http://schemas.microsoft.com/office/powerpoint/2010/main" val="19148065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2C10AEA-314B-4F7F-A6F4-A6C0521DF76A}"/>
              </a:ext>
            </a:extLst>
          </p:cNvPr>
          <p:cNvPicPr>
            <a:picLocks noChangeAspect="1"/>
          </p:cNvPicPr>
          <p:nvPr/>
        </p:nvPicPr>
        <p:blipFill>
          <a:blip r:embed="rId2"/>
          <a:stretch>
            <a:fillRect/>
          </a:stretch>
        </p:blipFill>
        <p:spPr>
          <a:xfrm>
            <a:off x="129208" y="0"/>
            <a:ext cx="8517835" cy="6096000"/>
          </a:xfrm>
          <a:prstGeom prst="rect">
            <a:avLst/>
          </a:prstGeom>
        </p:spPr>
      </p:pic>
    </p:spTree>
    <p:extLst>
      <p:ext uri="{BB962C8B-B14F-4D97-AF65-F5344CB8AC3E}">
        <p14:creationId xmlns:p14="http://schemas.microsoft.com/office/powerpoint/2010/main" val="33532365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AFE1638-07FE-4FFB-A4A3-F87152CFDF71}"/>
              </a:ext>
            </a:extLst>
          </p:cNvPr>
          <p:cNvPicPr>
            <a:picLocks noChangeAspect="1"/>
          </p:cNvPicPr>
          <p:nvPr/>
        </p:nvPicPr>
        <p:blipFill>
          <a:blip r:embed="rId2"/>
          <a:stretch>
            <a:fillRect/>
          </a:stretch>
        </p:blipFill>
        <p:spPr>
          <a:xfrm>
            <a:off x="1" y="1"/>
            <a:ext cx="8965095" cy="6665842"/>
          </a:xfrm>
          <a:prstGeom prst="rect">
            <a:avLst/>
          </a:prstGeom>
        </p:spPr>
      </p:pic>
      <p:pic>
        <p:nvPicPr>
          <p:cNvPr id="2" name="Picture 1"/>
          <p:cNvPicPr>
            <a:picLocks noChangeAspect="1"/>
          </p:cNvPicPr>
          <p:nvPr/>
        </p:nvPicPr>
        <p:blipFill>
          <a:blip r:embed="rId3"/>
          <a:stretch>
            <a:fillRect/>
          </a:stretch>
        </p:blipFill>
        <p:spPr>
          <a:xfrm>
            <a:off x="6019800" y="914400"/>
            <a:ext cx="2409825" cy="1895475"/>
          </a:xfrm>
          <a:prstGeom prst="rect">
            <a:avLst/>
          </a:prstGeom>
        </p:spPr>
      </p:pic>
    </p:spTree>
    <p:extLst>
      <p:ext uri="{BB962C8B-B14F-4D97-AF65-F5344CB8AC3E}">
        <p14:creationId xmlns:p14="http://schemas.microsoft.com/office/powerpoint/2010/main" val="4320294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704082B-95A9-4035-A64D-CE7CD9628168}"/>
              </a:ext>
            </a:extLst>
          </p:cNvPr>
          <p:cNvPicPr>
            <a:picLocks noChangeAspect="1"/>
          </p:cNvPicPr>
          <p:nvPr/>
        </p:nvPicPr>
        <p:blipFill>
          <a:blip r:embed="rId2"/>
          <a:stretch>
            <a:fillRect/>
          </a:stretch>
        </p:blipFill>
        <p:spPr>
          <a:xfrm>
            <a:off x="0" y="132523"/>
            <a:ext cx="9044609" cy="6321287"/>
          </a:xfrm>
          <a:prstGeom prst="rect">
            <a:avLst/>
          </a:prstGeom>
        </p:spPr>
      </p:pic>
    </p:spTree>
    <p:extLst>
      <p:ext uri="{BB962C8B-B14F-4D97-AF65-F5344CB8AC3E}">
        <p14:creationId xmlns:p14="http://schemas.microsoft.com/office/powerpoint/2010/main" val="40088996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6BB70B2-A781-40FE-B28D-B044E28AA60C}"/>
              </a:ext>
            </a:extLst>
          </p:cNvPr>
          <p:cNvPicPr>
            <a:picLocks noChangeAspect="1"/>
          </p:cNvPicPr>
          <p:nvPr/>
        </p:nvPicPr>
        <p:blipFill>
          <a:blip r:embed="rId2"/>
          <a:stretch>
            <a:fillRect/>
          </a:stretch>
        </p:blipFill>
        <p:spPr>
          <a:xfrm>
            <a:off x="99392" y="212036"/>
            <a:ext cx="8030817" cy="5923721"/>
          </a:xfrm>
          <a:prstGeom prst="rect">
            <a:avLst/>
          </a:prstGeom>
        </p:spPr>
      </p:pic>
      <p:pic>
        <p:nvPicPr>
          <p:cNvPr id="2" name="Picture 1"/>
          <p:cNvPicPr>
            <a:picLocks noChangeAspect="1"/>
          </p:cNvPicPr>
          <p:nvPr/>
        </p:nvPicPr>
        <p:blipFill>
          <a:blip r:embed="rId3"/>
          <a:stretch>
            <a:fillRect/>
          </a:stretch>
        </p:blipFill>
        <p:spPr>
          <a:xfrm>
            <a:off x="6172200" y="1066800"/>
            <a:ext cx="2428875" cy="1876425"/>
          </a:xfrm>
          <a:prstGeom prst="rect">
            <a:avLst/>
          </a:prstGeom>
        </p:spPr>
      </p:pic>
    </p:spTree>
    <p:extLst>
      <p:ext uri="{BB962C8B-B14F-4D97-AF65-F5344CB8AC3E}">
        <p14:creationId xmlns:p14="http://schemas.microsoft.com/office/powerpoint/2010/main" val="34361841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6A86F9D-6705-4C11-861F-29F55B9FF4BB}"/>
              </a:ext>
            </a:extLst>
          </p:cNvPr>
          <p:cNvPicPr>
            <a:picLocks noChangeAspect="1"/>
          </p:cNvPicPr>
          <p:nvPr/>
        </p:nvPicPr>
        <p:blipFill>
          <a:blip r:embed="rId2"/>
          <a:stretch>
            <a:fillRect/>
          </a:stretch>
        </p:blipFill>
        <p:spPr>
          <a:xfrm>
            <a:off x="149088" y="132522"/>
            <a:ext cx="8994913" cy="6546574"/>
          </a:xfrm>
          <a:prstGeom prst="rect">
            <a:avLst/>
          </a:prstGeom>
        </p:spPr>
      </p:pic>
    </p:spTree>
    <p:extLst>
      <p:ext uri="{BB962C8B-B14F-4D97-AF65-F5344CB8AC3E}">
        <p14:creationId xmlns:p14="http://schemas.microsoft.com/office/powerpoint/2010/main" val="37368718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07C5BAD-18DC-4573-8346-D0CB236AE260}"/>
              </a:ext>
            </a:extLst>
          </p:cNvPr>
          <p:cNvPicPr>
            <a:picLocks noChangeAspect="1"/>
          </p:cNvPicPr>
          <p:nvPr/>
        </p:nvPicPr>
        <p:blipFill>
          <a:blip r:embed="rId2"/>
          <a:stretch>
            <a:fillRect/>
          </a:stretch>
        </p:blipFill>
        <p:spPr>
          <a:xfrm>
            <a:off x="168966" y="0"/>
            <a:ext cx="8517835" cy="6520070"/>
          </a:xfrm>
          <a:prstGeom prst="rect">
            <a:avLst/>
          </a:prstGeom>
        </p:spPr>
      </p:pic>
    </p:spTree>
    <p:extLst>
      <p:ext uri="{BB962C8B-B14F-4D97-AF65-F5344CB8AC3E}">
        <p14:creationId xmlns:p14="http://schemas.microsoft.com/office/powerpoint/2010/main" val="747478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8C77095-53C4-41B2-A8E9-8A22559CF468}"/>
              </a:ext>
            </a:extLst>
          </p:cNvPr>
          <p:cNvPicPr>
            <a:picLocks noChangeAspect="1"/>
          </p:cNvPicPr>
          <p:nvPr/>
        </p:nvPicPr>
        <p:blipFill>
          <a:blip r:embed="rId2"/>
          <a:stretch>
            <a:fillRect/>
          </a:stretch>
        </p:blipFill>
        <p:spPr>
          <a:xfrm>
            <a:off x="119269" y="1"/>
            <a:ext cx="8557592" cy="5353878"/>
          </a:xfrm>
          <a:prstGeom prst="rect">
            <a:avLst/>
          </a:prstGeom>
        </p:spPr>
      </p:pic>
      <p:pic>
        <p:nvPicPr>
          <p:cNvPr id="5" name="Picture 4">
            <a:extLst>
              <a:ext uri="{FF2B5EF4-FFF2-40B4-BE49-F238E27FC236}">
                <a16:creationId xmlns:a16="http://schemas.microsoft.com/office/drawing/2014/main" xmlns="" id="{C5C7E96B-6BD4-4F17-B0BD-E79B32BB375F}"/>
              </a:ext>
            </a:extLst>
          </p:cNvPr>
          <p:cNvPicPr>
            <a:picLocks noChangeAspect="1"/>
          </p:cNvPicPr>
          <p:nvPr/>
        </p:nvPicPr>
        <p:blipFill>
          <a:blip r:embed="rId3"/>
          <a:stretch>
            <a:fillRect/>
          </a:stretch>
        </p:blipFill>
        <p:spPr>
          <a:xfrm>
            <a:off x="253272" y="5568358"/>
            <a:ext cx="4030493" cy="1057729"/>
          </a:xfrm>
          <a:prstGeom prst="rect">
            <a:avLst/>
          </a:prstGeom>
        </p:spPr>
      </p:pic>
    </p:spTree>
    <p:extLst>
      <p:ext uri="{BB962C8B-B14F-4D97-AF65-F5344CB8AC3E}">
        <p14:creationId xmlns:p14="http://schemas.microsoft.com/office/powerpoint/2010/main" val="35764757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304800"/>
            <a:ext cx="7620000" cy="6400800"/>
          </a:xfrm>
          <a:prstGeom prst="rect">
            <a:avLst/>
          </a:prstGeom>
        </p:spPr>
      </p:pic>
    </p:spTree>
    <p:extLst>
      <p:ext uri="{BB962C8B-B14F-4D97-AF65-F5344CB8AC3E}">
        <p14:creationId xmlns:p14="http://schemas.microsoft.com/office/powerpoint/2010/main" val="7452712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5B7B7C1-7E68-4764-914E-927CFD5B7C09}"/>
              </a:ext>
            </a:extLst>
          </p:cNvPr>
          <p:cNvPicPr>
            <a:picLocks noChangeAspect="1"/>
          </p:cNvPicPr>
          <p:nvPr/>
        </p:nvPicPr>
        <p:blipFill>
          <a:blip r:embed="rId2"/>
          <a:stretch>
            <a:fillRect/>
          </a:stretch>
        </p:blipFill>
        <p:spPr>
          <a:xfrm>
            <a:off x="278027" y="2514600"/>
            <a:ext cx="7646773" cy="3862562"/>
          </a:xfrm>
          <a:prstGeom prst="rect">
            <a:avLst/>
          </a:prstGeom>
        </p:spPr>
      </p:pic>
      <p:sp>
        <p:nvSpPr>
          <p:cNvPr id="2" name="TextBox 1"/>
          <p:cNvSpPr txBox="1"/>
          <p:nvPr/>
        </p:nvSpPr>
        <p:spPr>
          <a:xfrm>
            <a:off x="194619" y="197709"/>
            <a:ext cx="8702246" cy="1938992"/>
          </a:xfrm>
          <a:prstGeom prst="rect">
            <a:avLst/>
          </a:prstGeom>
          <a:noFill/>
        </p:spPr>
        <p:txBody>
          <a:bodyPr wrap="square" rtlCol="0">
            <a:spAutoFit/>
          </a:bodyPr>
          <a:lstStyle/>
          <a:p>
            <a:pPr algn="just"/>
            <a:r>
              <a:rPr lang="en-US" sz="2400" b="1" dirty="0"/>
              <a:t>Transformation</a:t>
            </a:r>
            <a:r>
              <a:rPr lang="en-US" sz="2400" dirty="0"/>
              <a:t> refers to the mathematical operations or rules that are applied on a graphical image consisting of the number of lines, circles, and ellipses to change its size, shape, or orientation. It can also reposition the image on the screen.</a:t>
            </a:r>
          </a:p>
        </p:txBody>
      </p:sp>
    </p:spTree>
    <p:extLst>
      <p:ext uri="{BB962C8B-B14F-4D97-AF65-F5344CB8AC3E}">
        <p14:creationId xmlns:p14="http://schemas.microsoft.com/office/powerpoint/2010/main" val="24263837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A69E3D7-E53B-449E-A04A-2B531C53C5C8}"/>
              </a:ext>
            </a:extLst>
          </p:cNvPr>
          <p:cNvPicPr>
            <a:picLocks noChangeAspect="1"/>
          </p:cNvPicPr>
          <p:nvPr/>
        </p:nvPicPr>
        <p:blipFill>
          <a:blip r:embed="rId2"/>
          <a:stretch>
            <a:fillRect/>
          </a:stretch>
        </p:blipFill>
        <p:spPr>
          <a:xfrm>
            <a:off x="89453" y="0"/>
            <a:ext cx="7613374" cy="2905530"/>
          </a:xfrm>
          <a:prstGeom prst="rect">
            <a:avLst/>
          </a:prstGeom>
        </p:spPr>
      </p:pic>
      <p:pic>
        <p:nvPicPr>
          <p:cNvPr id="5" name="Picture 4">
            <a:extLst>
              <a:ext uri="{FF2B5EF4-FFF2-40B4-BE49-F238E27FC236}">
                <a16:creationId xmlns:a16="http://schemas.microsoft.com/office/drawing/2014/main" xmlns="" id="{00F101E1-C251-43BB-8DB9-460DAD37D180}"/>
              </a:ext>
            </a:extLst>
          </p:cNvPr>
          <p:cNvPicPr>
            <a:picLocks noChangeAspect="1"/>
          </p:cNvPicPr>
          <p:nvPr/>
        </p:nvPicPr>
        <p:blipFill>
          <a:blip r:embed="rId3"/>
          <a:stretch>
            <a:fillRect/>
          </a:stretch>
        </p:blipFill>
        <p:spPr>
          <a:xfrm>
            <a:off x="223248" y="3031032"/>
            <a:ext cx="6187491" cy="3528795"/>
          </a:xfrm>
          <a:prstGeom prst="rect">
            <a:avLst/>
          </a:prstGeom>
        </p:spPr>
      </p:pic>
    </p:spTree>
    <p:extLst>
      <p:ext uri="{BB962C8B-B14F-4D97-AF65-F5344CB8AC3E}">
        <p14:creationId xmlns:p14="http://schemas.microsoft.com/office/powerpoint/2010/main" val="1700002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61DF51C-684F-41BA-8C99-A2003C3DFAE2}"/>
              </a:ext>
            </a:extLst>
          </p:cNvPr>
          <p:cNvPicPr>
            <a:picLocks noChangeAspect="1"/>
          </p:cNvPicPr>
          <p:nvPr/>
        </p:nvPicPr>
        <p:blipFill>
          <a:blip r:embed="rId2"/>
          <a:stretch>
            <a:fillRect/>
          </a:stretch>
        </p:blipFill>
        <p:spPr>
          <a:xfrm>
            <a:off x="116078" y="134183"/>
            <a:ext cx="6871131" cy="3294817"/>
          </a:xfrm>
          <a:prstGeom prst="rect">
            <a:avLst/>
          </a:prstGeom>
        </p:spPr>
      </p:pic>
      <p:pic>
        <p:nvPicPr>
          <p:cNvPr id="5" name="Picture 4">
            <a:extLst>
              <a:ext uri="{FF2B5EF4-FFF2-40B4-BE49-F238E27FC236}">
                <a16:creationId xmlns:a16="http://schemas.microsoft.com/office/drawing/2014/main" xmlns="" id="{0FC597E5-5A0E-4C41-9E25-82F64297C7BA}"/>
              </a:ext>
            </a:extLst>
          </p:cNvPr>
          <p:cNvPicPr>
            <a:picLocks noChangeAspect="1"/>
          </p:cNvPicPr>
          <p:nvPr/>
        </p:nvPicPr>
        <p:blipFill>
          <a:blip r:embed="rId3"/>
          <a:stretch>
            <a:fillRect/>
          </a:stretch>
        </p:blipFill>
        <p:spPr>
          <a:xfrm>
            <a:off x="209736" y="3323617"/>
            <a:ext cx="5614594" cy="3294816"/>
          </a:xfrm>
          <a:prstGeom prst="rect">
            <a:avLst/>
          </a:prstGeom>
        </p:spPr>
      </p:pic>
    </p:spTree>
    <p:extLst>
      <p:ext uri="{BB962C8B-B14F-4D97-AF65-F5344CB8AC3E}">
        <p14:creationId xmlns:p14="http://schemas.microsoft.com/office/powerpoint/2010/main" val="38089348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538674B-CF11-4257-A9D3-9C05410253D4}"/>
              </a:ext>
            </a:extLst>
          </p:cNvPr>
          <p:cNvPicPr>
            <a:picLocks noChangeAspect="1"/>
          </p:cNvPicPr>
          <p:nvPr/>
        </p:nvPicPr>
        <p:blipFill>
          <a:blip r:embed="rId2"/>
          <a:stretch>
            <a:fillRect/>
          </a:stretch>
        </p:blipFill>
        <p:spPr>
          <a:xfrm>
            <a:off x="318053" y="132523"/>
            <a:ext cx="8527773" cy="6506816"/>
          </a:xfrm>
          <a:prstGeom prst="rect">
            <a:avLst/>
          </a:prstGeom>
        </p:spPr>
      </p:pic>
    </p:spTree>
    <p:extLst>
      <p:ext uri="{BB962C8B-B14F-4D97-AF65-F5344CB8AC3E}">
        <p14:creationId xmlns:p14="http://schemas.microsoft.com/office/powerpoint/2010/main" val="11134787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E327820-FE1C-45F4-8C75-F3FD792E6FCD}"/>
              </a:ext>
            </a:extLst>
          </p:cNvPr>
          <p:cNvPicPr>
            <a:picLocks noChangeAspect="1"/>
          </p:cNvPicPr>
          <p:nvPr/>
        </p:nvPicPr>
        <p:blipFill rotWithShape="1">
          <a:blip r:embed="rId2"/>
          <a:srcRect t="16597"/>
          <a:stretch/>
        </p:blipFill>
        <p:spPr>
          <a:xfrm>
            <a:off x="285453" y="821634"/>
            <a:ext cx="8749216" cy="2968488"/>
          </a:xfrm>
          <a:prstGeom prst="rect">
            <a:avLst/>
          </a:prstGeom>
        </p:spPr>
      </p:pic>
      <p:pic>
        <p:nvPicPr>
          <p:cNvPr id="5" name="Picture 4">
            <a:extLst>
              <a:ext uri="{FF2B5EF4-FFF2-40B4-BE49-F238E27FC236}">
                <a16:creationId xmlns:a16="http://schemas.microsoft.com/office/drawing/2014/main" xmlns="" id="{9746D227-A7C3-4534-97AB-EC13F53E7F4E}"/>
              </a:ext>
            </a:extLst>
          </p:cNvPr>
          <p:cNvPicPr>
            <a:picLocks noChangeAspect="1"/>
          </p:cNvPicPr>
          <p:nvPr/>
        </p:nvPicPr>
        <p:blipFill>
          <a:blip r:embed="rId3"/>
          <a:stretch>
            <a:fillRect/>
          </a:stretch>
        </p:blipFill>
        <p:spPr>
          <a:xfrm>
            <a:off x="285453" y="3790123"/>
            <a:ext cx="8749216" cy="2968487"/>
          </a:xfrm>
          <a:prstGeom prst="rect">
            <a:avLst/>
          </a:prstGeom>
        </p:spPr>
      </p:pic>
      <p:pic>
        <p:nvPicPr>
          <p:cNvPr id="9" name="Picture 8">
            <a:extLst>
              <a:ext uri="{FF2B5EF4-FFF2-40B4-BE49-F238E27FC236}">
                <a16:creationId xmlns:a16="http://schemas.microsoft.com/office/drawing/2014/main" xmlns="" id="{EF2AD506-CA44-40D9-93E2-1E097D80373C}"/>
              </a:ext>
            </a:extLst>
          </p:cNvPr>
          <p:cNvPicPr>
            <a:picLocks noChangeAspect="1"/>
          </p:cNvPicPr>
          <p:nvPr/>
        </p:nvPicPr>
        <p:blipFill>
          <a:blip r:embed="rId4"/>
          <a:stretch>
            <a:fillRect/>
          </a:stretch>
        </p:blipFill>
        <p:spPr>
          <a:xfrm>
            <a:off x="285453" y="383484"/>
            <a:ext cx="3557588" cy="438150"/>
          </a:xfrm>
          <a:prstGeom prst="rect">
            <a:avLst/>
          </a:prstGeom>
        </p:spPr>
      </p:pic>
    </p:spTree>
    <p:extLst>
      <p:ext uri="{BB962C8B-B14F-4D97-AF65-F5344CB8AC3E}">
        <p14:creationId xmlns:p14="http://schemas.microsoft.com/office/powerpoint/2010/main" val="30764697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FF9046F-729B-403B-9156-2CC6AC4BC5CC}"/>
              </a:ext>
            </a:extLst>
          </p:cNvPr>
          <p:cNvPicPr>
            <a:picLocks noChangeAspect="1"/>
          </p:cNvPicPr>
          <p:nvPr/>
        </p:nvPicPr>
        <p:blipFill>
          <a:blip r:embed="rId2"/>
          <a:stretch>
            <a:fillRect/>
          </a:stretch>
        </p:blipFill>
        <p:spPr>
          <a:xfrm>
            <a:off x="69574" y="1"/>
            <a:ext cx="8994914" cy="6857999"/>
          </a:xfrm>
          <a:prstGeom prst="rect">
            <a:avLst/>
          </a:prstGeom>
        </p:spPr>
      </p:pic>
      <p:sp>
        <p:nvSpPr>
          <p:cNvPr id="2" name="TextBox 1"/>
          <p:cNvSpPr txBox="1"/>
          <p:nvPr/>
        </p:nvSpPr>
        <p:spPr>
          <a:xfrm>
            <a:off x="6172200" y="914400"/>
            <a:ext cx="2590800" cy="646331"/>
          </a:xfrm>
          <a:prstGeom prst="rect">
            <a:avLst/>
          </a:prstGeom>
          <a:noFill/>
        </p:spPr>
        <p:txBody>
          <a:bodyPr wrap="square" rtlCol="0">
            <a:spAutoFit/>
          </a:bodyPr>
          <a:lstStyle/>
          <a:p>
            <a:pPr algn="ctr"/>
            <a:r>
              <a:rPr lang="en-US" dirty="0" smtClean="0">
                <a:solidFill>
                  <a:srgbClr val="FF0000"/>
                </a:solidFill>
              </a:rPr>
              <a:t>MATRIX TRANSFORMATION</a:t>
            </a:r>
            <a:endParaRPr lang="en-US" dirty="0">
              <a:solidFill>
                <a:srgbClr val="FF0000"/>
              </a:solidFill>
            </a:endParaRPr>
          </a:p>
        </p:txBody>
      </p:sp>
    </p:spTree>
    <p:extLst>
      <p:ext uri="{BB962C8B-B14F-4D97-AF65-F5344CB8AC3E}">
        <p14:creationId xmlns:p14="http://schemas.microsoft.com/office/powerpoint/2010/main" val="27030711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AE69B84-ACB1-41FA-B178-2CA50A420424}"/>
              </a:ext>
            </a:extLst>
          </p:cNvPr>
          <p:cNvPicPr>
            <a:picLocks noChangeAspect="1"/>
          </p:cNvPicPr>
          <p:nvPr/>
        </p:nvPicPr>
        <p:blipFill>
          <a:blip r:embed="rId2"/>
          <a:stretch>
            <a:fillRect/>
          </a:stretch>
        </p:blipFill>
        <p:spPr>
          <a:xfrm>
            <a:off x="1066800" y="2362200"/>
            <a:ext cx="6035324" cy="3384184"/>
          </a:xfrm>
          <a:prstGeom prst="rect">
            <a:avLst/>
          </a:prstGeom>
        </p:spPr>
      </p:pic>
      <p:sp>
        <p:nvSpPr>
          <p:cNvPr id="4" name="TextBox 3"/>
          <p:cNvSpPr txBox="1"/>
          <p:nvPr/>
        </p:nvSpPr>
        <p:spPr>
          <a:xfrm>
            <a:off x="2789062" y="685800"/>
            <a:ext cx="2590800" cy="646331"/>
          </a:xfrm>
          <a:prstGeom prst="rect">
            <a:avLst/>
          </a:prstGeom>
          <a:noFill/>
        </p:spPr>
        <p:txBody>
          <a:bodyPr wrap="square" rtlCol="0">
            <a:spAutoFit/>
          </a:bodyPr>
          <a:lstStyle/>
          <a:p>
            <a:pPr algn="ctr"/>
            <a:r>
              <a:rPr lang="en-US" dirty="0" smtClean="0">
                <a:solidFill>
                  <a:srgbClr val="FF0000"/>
                </a:solidFill>
              </a:rPr>
              <a:t>MATRIX TRANSFORMATION</a:t>
            </a:r>
            <a:endParaRPr lang="en-US" dirty="0">
              <a:solidFill>
                <a:srgbClr val="FF0000"/>
              </a:solidFill>
            </a:endParaRPr>
          </a:p>
        </p:txBody>
      </p:sp>
    </p:spTree>
    <p:extLst>
      <p:ext uri="{BB962C8B-B14F-4D97-AF65-F5344CB8AC3E}">
        <p14:creationId xmlns:p14="http://schemas.microsoft.com/office/powerpoint/2010/main" val="10185760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xmlns="" id="{E7DC5394-910D-4AC6-959C-92CCEDBB7365}"/>
              </a:ext>
            </a:extLst>
          </p:cNvPr>
          <p:cNvSpPr>
            <a:spLocks noGrp="1" noChangeArrowheads="1"/>
          </p:cNvSpPr>
          <p:nvPr>
            <p:ph type="title"/>
          </p:nvPr>
        </p:nvSpPr>
        <p:spPr>
          <a:xfrm>
            <a:off x="343468" y="153480"/>
            <a:ext cx="7200900" cy="685800"/>
          </a:xfrm>
        </p:spPr>
        <p:txBody>
          <a:bodyPr>
            <a:normAutofit/>
          </a:bodyPr>
          <a:lstStyle/>
          <a:p>
            <a:r>
              <a:rPr lang="en-US" altLang="en-US" dirty="0"/>
              <a:t>Inverse </a:t>
            </a:r>
            <a:r>
              <a:rPr lang="en-US" altLang="en-US" dirty="0" smtClean="0"/>
              <a:t>transformations: </a:t>
            </a:r>
            <a:endParaRPr lang="en-US" altLang="en-US" dirty="0"/>
          </a:p>
        </p:txBody>
      </p:sp>
      <p:sp>
        <p:nvSpPr>
          <p:cNvPr id="169987" name="Rectangle 3">
            <a:extLst>
              <a:ext uri="{FF2B5EF4-FFF2-40B4-BE49-F238E27FC236}">
                <a16:creationId xmlns:a16="http://schemas.microsoft.com/office/drawing/2014/main" xmlns="" id="{2AE1E574-C10C-45E9-A739-FD80F4E3CEDB}"/>
              </a:ext>
            </a:extLst>
          </p:cNvPr>
          <p:cNvSpPr>
            <a:spLocks noGrp="1" noChangeArrowheads="1"/>
          </p:cNvSpPr>
          <p:nvPr>
            <p:ph type="body" sz="half" idx="1"/>
          </p:nvPr>
        </p:nvSpPr>
        <p:spPr>
          <a:xfrm>
            <a:off x="326409" y="2193927"/>
            <a:ext cx="5507831" cy="4038600"/>
          </a:xfrm>
        </p:spPr>
        <p:txBody>
          <a:bodyPr>
            <a:normAutofit/>
          </a:bodyPr>
          <a:lstStyle/>
          <a:p>
            <a:pPr>
              <a:lnSpc>
                <a:spcPct val="90000"/>
              </a:lnSpc>
            </a:pPr>
            <a:r>
              <a:rPr lang="en-US" altLang="en-US" sz="1800" dirty="0"/>
              <a:t>Inverse translation matrix</a:t>
            </a:r>
          </a:p>
          <a:p>
            <a:pPr>
              <a:lnSpc>
                <a:spcPct val="90000"/>
              </a:lnSpc>
            </a:pPr>
            <a:endParaRPr lang="en-US" altLang="en-US" sz="1800" dirty="0"/>
          </a:p>
          <a:p>
            <a:pPr>
              <a:lnSpc>
                <a:spcPct val="90000"/>
              </a:lnSpc>
            </a:pPr>
            <a:endParaRPr lang="en-US" altLang="en-US" sz="1800" dirty="0"/>
          </a:p>
          <a:p>
            <a:pPr>
              <a:lnSpc>
                <a:spcPct val="90000"/>
              </a:lnSpc>
            </a:pPr>
            <a:endParaRPr lang="en-US" altLang="en-US" sz="1800" dirty="0"/>
          </a:p>
          <a:p>
            <a:pPr>
              <a:lnSpc>
                <a:spcPct val="90000"/>
              </a:lnSpc>
            </a:pPr>
            <a:endParaRPr lang="en-US" altLang="en-US" sz="1800" dirty="0"/>
          </a:p>
          <a:p>
            <a:pPr>
              <a:lnSpc>
                <a:spcPct val="90000"/>
              </a:lnSpc>
            </a:pPr>
            <a:r>
              <a:rPr lang="en-US" altLang="en-US" sz="1800" dirty="0" smtClean="0"/>
              <a:t>Two-Dimensional inverse  rotation </a:t>
            </a:r>
            <a:r>
              <a:rPr lang="en-US" altLang="en-US" sz="1800" dirty="0"/>
              <a:t>matrix</a:t>
            </a:r>
          </a:p>
          <a:p>
            <a:pPr>
              <a:lnSpc>
                <a:spcPct val="90000"/>
              </a:lnSpc>
            </a:pPr>
            <a:endParaRPr lang="en-US" altLang="en-US" sz="1800" dirty="0"/>
          </a:p>
          <a:p>
            <a:pPr>
              <a:lnSpc>
                <a:spcPct val="90000"/>
              </a:lnSpc>
            </a:pPr>
            <a:endParaRPr lang="en-US" altLang="en-US" sz="1800" dirty="0"/>
          </a:p>
          <a:p>
            <a:pPr>
              <a:lnSpc>
                <a:spcPct val="90000"/>
              </a:lnSpc>
            </a:pPr>
            <a:endParaRPr lang="en-US" altLang="en-US" sz="1800" dirty="0"/>
          </a:p>
          <a:p>
            <a:pPr>
              <a:lnSpc>
                <a:spcPct val="90000"/>
              </a:lnSpc>
            </a:pPr>
            <a:endParaRPr lang="en-US" altLang="en-US" sz="1800" dirty="0"/>
          </a:p>
          <a:p>
            <a:pPr>
              <a:lnSpc>
                <a:spcPct val="90000"/>
              </a:lnSpc>
            </a:pPr>
            <a:r>
              <a:rPr lang="en-US" altLang="en-US" sz="1800" dirty="0"/>
              <a:t>Two-Dimensional  </a:t>
            </a:r>
            <a:r>
              <a:rPr lang="en-US" altLang="en-US" sz="1800" dirty="0" smtClean="0"/>
              <a:t>inverse scaling </a:t>
            </a:r>
            <a:r>
              <a:rPr lang="en-US" altLang="en-US" sz="1800" dirty="0"/>
              <a:t>matrix</a:t>
            </a:r>
          </a:p>
          <a:p>
            <a:pPr>
              <a:lnSpc>
                <a:spcPct val="90000"/>
              </a:lnSpc>
            </a:pPr>
            <a:endParaRPr lang="en-US" altLang="en-US" sz="1800" dirty="0"/>
          </a:p>
          <a:p>
            <a:pPr>
              <a:lnSpc>
                <a:spcPct val="90000"/>
              </a:lnSpc>
            </a:pPr>
            <a:endParaRPr lang="en-US" altLang="en-US" sz="1800" dirty="0"/>
          </a:p>
          <a:p>
            <a:pPr>
              <a:lnSpc>
                <a:spcPct val="90000"/>
              </a:lnSpc>
            </a:pPr>
            <a:endParaRPr lang="en-US" altLang="en-US" sz="1800" dirty="0"/>
          </a:p>
          <a:p>
            <a:pPr>
              <a:lnSpc>
                <a:spcPct val="90000"/>
              </a:lnSpc>
            </a:pPr>
            <a:endParaRPr lang="en-US" altLang="en-US" sz="1800" dirty="0"/>
          </a:p>
        </p:txBody>
      </p:sp>
      <p:grpSp>
        <p:nvGrpSpPr>
          <p:cNvPr id="169991" name="Group 7">
            <a:extLst>
              <a:ext uri="{FF2B5EF4-FFF2-40B4-BE49-F238E27FC236}">
                <a16:creationId xmlns:a16="http://schemas.microsoft.com/office/drawing/2014/main" xmlns="" id="{3E7A75FC-A96E-4A0E-8ECD-F5037210C722}"/>
              </a:ext>
            </a:extLst>
          </p:cNvPr>
          <p:cNvGrpSpPr>
            <a:grpSpLocks/>
          </p:cNvGrpSpPr>
          <p:nvPr/>
        </p:nvGrpSpPr>
        <p:grpSpPr bwMode="auto">
          <a:xfrm>
            <a:off x="4997055" y="2095501"/>
            <a:ext cx="3719514" cy="4395788"/>
            <a:chOff x="3237" y="1320"/>
            <a:chExt cx="3124" cy="2769"/>
          </a:xfrm>
        </p:grpSpPr>
        <p:graphicFrame>
          <p:nvGraphicFramePr>
            <p:cNvPr id="169988" name="Object 4">
              <a:extLst>
                <a:ext uri="{FF2B5EF4-FFF2-40B4-BE49-F238E27FC236}">
                  <a16:creationId xmlns:a16="http://schemas.microsoft.com/office/drawing/2014/main" xmlns="" id="{58777A2B-407A-4D44-82EC-848C79395BBB}"/>
                </a:ext>
              </a:extLst>
            </p:cNvPr>
            <p:cNvGraphicFramePr>
              <a:graphicFrameLocks noChangeAspect="1"/>
            </p:cNvGraphicFramePr>
            <p:nvPr>
              <p:extLst>
                <p:ext uri="{D42A27DB-BD31-4B8C-83A1-F6EECF244321}">
                  <p14:modId xmlns:p14="http://schemas.microsoft.com/office/powerpoint/2010/main" val="2919415181"/>
                </p:ext>
              </p:extLst>
            </p:nvPr>
          </p:nvGraphicFramePr>
          <p:xfrm>
            <a:off x="3237" y="1320"/>
            <a:ext cx="1117" cy="632"/>
          </p:xfrm>
          <a:graphic>
            <a:graphicData uri="http://schemas.openxmlformats.org/presentationml/2006/ole">
              <mc:AlternateContent xmlns:mc="http://schemas.openxmlformats.org/markup-compatibility/2006">
                <mc:Choice xmlns:v="urn:schemas-microsoft-com:vml" Requires="v">
                  <p:oleObj spid="_x0000_s1176" name="Equation" r:id="rId3" imgW="1054080" imgH="596880" progId="Equation.3">
                    <p:embed/>
                  </p:oleObj>
                </mc:Choice>
                <mc:Fallback>
                  <p:oleObj name="Equation" r:id="rId3" imgW="1054080" imgH="5968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 y="1320"/>
                          <a:ext cx="1117" cy="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989" name="Object 5">
              <a:extLst>
                <a:ext uri="{FF2B5EF4-FFF2-40B4-BE49-F238E27FC236}">
                  <a16:creationId xmlns:a16="http://schemas.microsoft.com/office/drawing/2014/main" xmlns="" id="{118992E9-4FCE-4DD7-8B7C-0F05C3819131}"/>
                </a:ext>
              </a:extLst>
            </p:cNvPr>
            <p:cNvGraphicFramePr>
              <a:graphicFrameLocks noChangeAspect="1"/>
            </p:cNvGraphicFramePr>
            <p:nvPr>
              <p:extLst>
                <p:ext uri="{D42A27DB-BD31-4B8C-83A1-F6EECF244321}">
                  <p14:modId xmlns:p14="http://schemas.microsoft.com/office/powerpoint/2010/main" val="4166608451"/>
                </p:ext>
              </p:extLst>
            </p:nvPr>
          </p:nvGraphicFramePr>
          <p:xfrm>
            <a:off x="4800" y="2222"/>
            <a:ext cx="1561" cy="661"/>
          </p:xfrm>
          <a:graphic>
            <a:graphicData uri="http://schemas.openxmlformats.org/presentationml/2006/ole">
              <mc:AlternateContent xmlns:mc="http://schemas.openxmlformats.org/markup-compatibility/2006">
                <mc:Choice xmlns:v="urn:schemas-microsoft-com:vml" Requires="v">
                  <p:oleObj spid="_x0000_s1177" name="Equation" r:id="rId5" imgW="1409400" imgH="596880" progId="Equation.3">
                    <p:embed/>
                  </p:oleObj>
                </mc:Choice>
                <mc:Fallback>
                  <p:oleObj name="Equation" r:id="rId5" imgW="1409400" imgH="596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 y="2222"/>
                          <a:ext cx="1561" cy="6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990" name="Object 6">
              <a:extLst>
                <a:ext uri="{FF2B5EF4-FFF2-40B4-BE49-F238E27FC236}">
                  <a16:creationId xmlns:a16="http://schemas.microsoft.com/office/drawing/2014/main" xmlns="" id="{5747935E-36F4-47DD-83FC-0A5F06E4504D}"/>
                </a:ext>
              </a:extLst>
            </p:cNvPr>
            <p:cNvGraphicFramePr>
              <a:graphicFrameLocks noChangeAspect="1"/>
            </p:cNvGraphicFramePr>
            <p:nvPr>
              <p:extLst>
                <p:ext uri="{D42A27DB-BD31-4B8C-83A1-F6EECF244321}">
                  <p14:modId xmlns:p14="http://schemas.microsoft.com/office/powerpoint/2010/main" val="3057201086"/>
                </p:ext>
              </p:extLst>
            </p:nvPr>
          </p:nvGraphicFramePr>
          <p:xfrm>
            <a:off x="4800" y="3120"/>
            <a:ext cx="1361" cy="969"/>
          </p:xfrm>
          <a:graphic>
            <a:graphicData uri="http://schemas.openxmlformats.org/presentationml/2006/ole">
              <mc:AlternateContent xmlns:mc="http://schemas.openxmlformats.org/markup-compatibility/2006">
                <mc:Choice xmlns:v="urn:schemas-microsoft-com:vml" Requires="v">
                  <p:oleObj spid="_x0000_s1178" name="Equation" r:id="rId7" imgW="1091880" imgH="1054080" progId="Equation.3">
                    <p:embed/>
                  </p:oleObj>
                </mc:Choice>
                <mc:Fallback>
                  <p:oleObj name="Equation" r:id="rId7" imgW="1091880" imgH="10540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0" y="3120"/>
                          <a:ext cx="1361" cy="969"/>
                        </a:xfrm>
                        <a:prstGeom prst="rect">
                          <a:avLst/>
                        </a:prstGeom>
                        <a:noFill/>
                        <a:ln>
                          <a:noFill/>
                        </a:ln>
                        <a:effectLst/>
                      </p:spPr>
                    </p:pic>
                  </p:oleObj>
                </mc:Fallback>
              </mc:AlternateContent>
            </a:graphicData>
          </a:graphic>
        </p:graphicFrame>
      </p:grpSp>
      <p:sp>
        <p:nvSpPr>
          <p:cNvPr id="2" name="TextBox 1"/>
          <p:cNvSpPr txBox="1"/>
          <p:nvPr/>
        </p:nvSpPr>
        <p:spPr>
          <a:xfrm>
            <a:off x="327546" y="914401"/>
            <a:ext cx="8516204" cy="923330"/>
          </a:xfrm>
          <a:prstGeom prst="rect">
            <a:avLst/>
          </a:prstGeom>
          <a:noFill/>
        </p:spPr>
        <p:txBody>
          <a:bodyPr wrap="square" rtlCol="0">
            <a:spAutoFit/>
          </a:bodyPr>
          <a:lstStyle/>
          <a:p>
            <a:r>
              <a:rPr lang="en-US" dirty="0"/>
              <a:t>These are also called as opposite transformations. If T is a translation matrix than inverse translation is representing using T</a:t>
            </a:r>
            <a:r>
              <a:rPr lang="en-US" baseline="30000" dirty="0"/>
              <a:t>-1</a:t>
            </a:r>
            <a:r>
              <a:rPr lang="en-US" dirty="0"/>
              <a:t>. The inverse matrix is achieved using the opposite sign.</a:t>
            </a:r>
          </a:p>
        </p:txBody>
      </p:sp>
      <p:pic>
        <p:nvPicPr>
          <p:cNvPr id="3" name="Picture 2"/>
          <p:cNvPicPr>
            <a:picLocks noChangeAspect="1"/>
          </p:cNvPicPr>
          <p:nvPr/>
        </p:nvPicPr>
        <p:blipFill>
          <a:blip r:embed="rId9"/>
          <a:stretch>
            <a:fillRect/>
          </a:stretch>
        </p:blipFill>
        <p:spPr>
          <a:xfrm>
            <a:off x="3927996" y="2097088"/>
            <a:ext cx="857250" cy="950912"/>
          </a:xfrm>
          <a:prstGeom prst="rect">
            <a:avLst/>
          </a:prstGeom>
        </p:spPr>
      </p:pic>
      <p:pic>
        <p:nvPicPr>
          <p:cNvPr id="4" name="Picture 3"/>
          <p:cNvPicPr>
            <a:picLocks noChangeAspect="1"/>
          </p:cNvPicPr>
          <p:nvPr/>
        </p:nvPicPr>
        <p:blipFill>
          <a:blip r:embed="rId10"/>
          <a:stretch>
            <a:fillRect/>
          </a:stretch>
        </p:blipFill>
        <p:spPr>
          <a:xfrm>
            <a:off x="5378127" y="3718013"/>
            <a:ext cx="1390650" cy="666750"/>
          </a:xfrm>
          <a:prstGeom prst="rect">
            <a:avLst/>
          </a:prstGeom>
        </p:spPr>
      </p:pic>
      <p:pic>
        <p:nvPicPr>
          <p:cNvPr id="6" name="Picture 5"/>
          <p:cNvPicPr>
            <a:picLocks noChangeAspect="1"/>
          </p:cNvPicPr>
          <p:nvPr/>
        </p:nvPicPr>
        <p:blipFill>
          <a:blip r:embed="rId11"/>
          <a:stretch>
            <a:fillRect/>
          </a:stretch>
        </p:blipFill>
        <p:spPr>
          <a:xfrm>
            <a:off x="5244233" y="5388770"/>
            <a:ext cx="1057275" cy="666750"/>
          </a:xfrm>
          <a:prstGeom prst="rect">
            <a:avLst/>
          </a:prstGeom>
        </p:spPr>
      </p:pic>
    </p:spTree>
    <p:extLst>
      <p:ext uri="{BB962C8B-B14F-4D97-AF65-F5344CB8AC3E}">
        <p14:creationId xmlns:p14="http://schemas.microsoft.com/office/powerpoint/2010/main" val="3451092791"/>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9991"/>
                                        </p:tgtEl>
                                        <p:attrNameLst>
                                          <p:attrName>style.visibility</p:attrName>
                                        </p:attrNameLst>
                                      </p:cBhvr>
                                      <p:to>
                                        <p:strVal val="visible"/>
                                      </p:to>
                                    </p:set>
                                    <p:animEffect transition="in" filter="checkerboard(across)">
                                      <p:cBhvr>
                                        <p:cTn id="7" dur="500"/>
                                        <p:tgtEl>
                                          <p:spTgt spid="169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Composite Transformation</a:t>
            </a:r>
            <a:endParaRPr lang="en-US" dirty="0"/>
          </a:p>
        </p:txBody>
      </p:sp>
      <p:sp>
        <p:nvSpPr>
          <p:cNvPr id="3" name="Text Placeholder 2"/>
          <p:cNvSpPr>
            <a:spLocks noGrp="1"/>
          </p:cNvSpPr>
          <p:nvPr>
            <p:ph type="body" sz="half" idx="1"/>
          </p:nvPr>
        </p:nvSpPr>
        <p:spPr>
          <a:xfrm>
            <a:off x="468314" y="996287"/>
            <a:ext cx="8314021" cy="4526626"/>
          </a:xfrm>
        </p:spPr>
        <p:txBody>
          <a:bodyPr>
            <a:normAutofit/>
          </a:bodyPr>
          <a:lstStyle/>
          <a:p>
            <a:pPr algn="just"/>
            <a:r>
              <a:rPr lang="en-US" dirty="0"/>
              <a:t>A number of transformations or sequence of transformations can be combined into single one called as composition. The resulting matrix is called as composite matrix. The process of combining is called as concatenation.</a:t>
            </a:r>
          </a:p>
          <a:p>
            <a:pPr algn="just"/>
            <a:r>
              <a:rPr lang="en-US" dirty="0"/>
              <a:t>Suppose we want to perform rotation about an arbitrary point, then we can perform it by the sequence of three transformations</a:t>
            </a:r>
          </a:p>
          <a:p>
            <a:pPr algn="just"/>
            <a:r>
              <a:rPr lang="en-US" dirty="0"/>
              <a:t>Translation</a:t>
            </a:r>
          </a:p>
          <a:p>
            <a:pPr algn="just"/>
            <a:r>
              <a:rPr lang="en-US" dirty="0"/>
              <a:t>Rotation</a:t>
            </a:r>
          </a:p>
          <a:p>
            <a:pPr algn="just"/>
            <a:r>
              <a:rPr lang="en-US" dirty="0"/>
              <a:t>Reverse Translation</a:t>
            </a:r>
          </a:p>
          <a:p>
            <a:pPr algn="just"/>
            <a:endParaRPr lang="en-US" dirty="0"/>
          </a:p>
        </p:txBody>
      </p:sp>
    </p:spTree>
    <p:extLst>
      <p:ext uri="{BB962C8B-B14F-4D97-AF65-F5344CB8AC3E}">
        <p14:creationId xmlns:p14="http://schemas.microsoft.com/office/powerpoint/2010/main" val="2425784984"/>
      </p:ext>
    </p:extLst>
  </p:cSld>
  <p:clrMapOvr>
    <a:masterClrMapping/>
  </p:clrMapOvr>
  <p:transition spd="med">
    <p:pull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Composite transformation</a:t>
            </a:r>
            <a:endParaRPr lang="en-US" dirty="0"/>
          </a:p>
        </p:txBody>
      </p:sp>
      <p:sp>
        <p:nvSpPr>
          <p:cNvPr id="3" name="Text Placeholder 2"/>
          <p:cNvSpPr>
            <a:spLocks noGrp="1"/>
          </p:cNvSpPr>
          <p:nvPr>
            <p:ph type="body" sz="half" idx="1"/>
          </p:nvPr>
        </p:nvSpPr>
        <p:spPr>
          <a:xfrm>
            <a:off x="468314" y="1484313"/>
            <a:ext cx="8140012" cy="4038600"/>
          </a:xfrm>
        </p:spPr>
        <p:txBody>
          <a:bodyPr>
            <a:normAutofit lnSpcReduction="10000"/>
          </a:bodyPr>
          <a:lstStyle/>
          <a:p>
            <a:pPr algn="just"/>
            <a:r>
              <a:rPr lang="en-US" dirty="0"/>
              <a:t>If a transformation of the plane T1 is followed by a second plane transformation T2, then the result itself may be represented by a single transformation T which is the composition of T1 and T2 taken in that order. This is written as T = T1∙T2.</a:t>
            </a:r>
          </a:p>
          <a:p>
            <a:pPr algn="just"/>
            <a:r>
              <a:rPr lang="en-US" dirty="0"/>
              <a:t>Composite transformation can be achieved by concatenation of transformation matrices to obtain a combined transformation matrix.</a:t>
            </a:r>
          </a:p>
          <a:p>
            <a:pPr algn="just"/>
            <a:r>
              <a:rPr lang="en-US" dirty="0"/>
              <a:t>A combined matrix −</a:t>
            </a:r>
          </a:p>
          <a:p>
            <a:pPr marL="0" indent="0" algn="just">
              <a:buNone/>
            </a:pPr>
            <a:r>
              <a:rPr lang="en-US" b="1" dirty="0" smtClean="0"/>
              <a:t> </a:t>
            </a:r>
          </a:p>
          <a:p>
            <a:pPr marL="0" indent="0" algn="ctr">
              <a:buNone/>
            </a:pPr>
            <a:r>
              <a:rPr lang="en-US" b="1" dirty="0" smtClean="0">
                <a:solidFill>
                  <a:srgbClr val="FF0000"/>
                </a:solidFill>
              </a:rPr>
              <a:t>[</a:t>
            </a:r>
            <a:r>
              <a:rPr lang="en-US" b="1" dirty="0">
                <a:solidFill>
                  <a:srgbClr val="FF0000"/>
                </a:solidFill>
              </a:rPr>
              <a:t>T][X] = [X] [T1] [T2] [T3] [T4] …. [</a:t>
            </a:r>
            <a:r>
              <a:rPr lang="en-US" b="1" dirty="0" err="1">
                <a:solidFill>
                  <a:srgbClr val="FF0000"/>
                </a:solidFill>
              </a:rPr>
              <a:t>Tn</a:t>
            </a:r>
            <a:r>
              <a:rPr lang="en-US" b="1" dirty="0">
                <a:solidFill>
                  <a:srgbClr val="FF0000"/>
                </a:solidFill>
              </a:rPr>
              <a:t>]</a:t>
            </a:r>
            <a:endParaRPr lang="en-US" dirty="0">
              <a:solidFill>
                <a:srgbClr val="FF0000"/>
              </a:solidFill>
            </a:endParaRPr>
          </a:p>
          <a:p>
            <a:pPr algn="just"/>
            <a:endParaRPr lang="en-US" dirty="0"/>
          </a:p>
        </p:txBody>
      </p:sp>
    </p:spTree>
    <p:extLst>
      <p:ext uri="{BB962C8B-B14F-4D97-AF65-F5344CB8AC3E}">
        <p14:creationId xmlns:p14="http://schemas.microsoft.com/office/powerpoint/2010/main" val="1760928990"/>
      </p:ext>
    </p:extLst>
  </p:cSld>
  <p:clrMapOvr>
    <a:masterClrMapping/>
  </p:clrMapOvr>
  <p:transition spd="med">
    <p:pull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228600" y="171450"/>
            <a:ext cx="8915400" cy="6686550"/>
          </a:xfrm>
          <a:prstGeom prst="rect">
            <a:avLst/>
          </a:prstGeom>
        </p:spPr>
      </p:pic>
    </p:spTree>
    <p:extLst>
      <p:ext uri="{BB962C8B-B14F-4D97-AF65-F5344CB8AC3E}">
        <p14:creationId xmlns:p14="http://schemas.microsoft.com/office/powerpoint/2010/main" val="2287146626"/>
      </p:ext>
    </p:extLst>
  </p:cSld>
  <p:clrMapOvr>
    <a:masterClrMapping/>
  </p:clrMapOvr>
  <p:transition spd="med">
    <p:pull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777" y="449349"/>
            <a:ext cx="8253413"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77" y="3478300"/>
            <a:ext cx="2507521" cy="278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3653" y="3575608"/>
            <a:ext cx="2983674" cy="2788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9802" y="3674462"/>
            <a:ext cx="2614387" cy="2689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7214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Text Placeholder 2"/>
          <p:cNvSpPr>
            <a:spLocks noGrp="1"/>
          </p:cNvSpPr>
          <p:nvPr>
            <p:ph type="body" sz="half" idx="1"/>
          </p:nvPr>
        </p:nvSpPr>
        <p:spPr>
          <a:xfrm>
            <a:off x="458077" y="1265949"/>
            <a:ext cx="8099069" cy="5203090"/>
          </a:xfrm>
        </p:spPr>
        <p:txBody>
          <a:bodyPr>
            <a:normAutofit fontScale="70000" lnSpcReduction="20000"/>
          </a:bodyPr>
          <a:lstStyle/>
          <a:p>
            <a:r>
              <a:rPr lang="en-US" dirty="0"/>
              <a:t>Where [Ti] is any combination of</a:t>
            </a:r>
          </a:p>
          <a:p>
            <a:r>
              <a:rPr lang="en-US" dirty="0"/>
              <a:t>Translation</a:t>
            </a:r>
          </a:p>
          <a:p>
            <a:r>
              <a:rPr lang="en-US" dirty="0"/>
              <a:t>Scaling</a:t>
            </a:r>
          </a:p>
          <a:p>
            <a:r>
              <a:rPr lang="en-US" dirty="0"/>
              <a:t>Shearing</a:t>
            </a:r>
          </a:p>
          <a:p>
            <a:r>
              <a:rPr lang="en-US" dirty="0"/>
              <a:t>Rotation</a:t>
            </a:r>
          </a:p>
          <a:p>
            <a:r>
              <a:rPr lang="en-US" dirty="0" smtClean="0"/>
              <a:t>Reflection</a:t>
            </a:r>
          </a:p>
          <a:p>
            <a:pPr algn="just">
              <a:lnSpc>
                <a:spcPct val="120000"/>
              </a:lnSpc>
            </a:pPr>
            <a:r>
              <a:rPr lang="en-US" dirty="0"/>
              <a:t>The change in the order of transformation would lead to different results, as in general matrix multiplication is not cumulative, that is [A] . [B] ≠ [B] . [A] and the order of multiplication. The basic purpose of composing transformations is to gain efficiency by applying a single composed transformation to a point, rather than applying a series of transformation, one after another.</a:t>
            </a:r>
          </a:p>
          <a:p>
            <a:pPr algn="just">
              <a:lnSpc>
                <a:spcPct val="120000"/>
              </a:lnSpc>
            </a:pPr>
            <a:r>
              <a:rPr lang="en-US" dirty="0"/>
              <a:t>For example, to rotate an object about an arbitrary point (</a:t>
            </a:r>
            <a:r>
              <a:rPr lang="en-US" dirty="0" err="1"/>
              <a:t>X</a:t>
            </a:r>
            <a:r>
              <a:rPr lang="en-US" baseline="-25000" dirty="0" err="1"/>
              <a:t>p</a:t>
            </a:r>
            <a:r>
              <a:rPr lang="en-US" dirty="0"/>
              <a:t>, </a:t>
            </a:r>
            <a:r>
              <a:rPr lang="en-US" dirty="0" err="1"/>
              <a:t>Y</a:t>
            </a:r>
            <a:r>
              <a:rPr lang="en-US" baseline="-25000" dirty="0" err="1"/>
              <a:t>p</a:t>
            </a:r>
            <a:r>
              <a:rPr lang="en-US" dirty="0"/>
              <a:t>), we have to carry out three steps −</a:t>
            </a:r>
          </a:p>
          <a:p>
            <a:pPr algn="just">
              <a:lnSpc>
                <a:spcPct val="120000"/>
              </a:lnSpc>
            </a:pPr>
            <a:r>
              <a:rPr lang="en-US" dirty="0"/>
              <a:t>Translate point (</a:t>
            </a:r>
            <a:r>
              <a:rPr lang="en-US" dirty="0" err="1"/>
              <a:t>X</a:t>
            </a:r>
            <a:r>
              <a:rPr lang="en-US" baseline="-25000" dirty="0" err="1"/>
              <a:t>p</a:t>
            </a:r>
            <a:r>
              <a:rPr lang="en-US" dirty="0"/>
              <a:t>, </a:t>
            </a:r>
            <a:r>
              <a:rPr lang="en-US" dirty="0" err="1"/>
              <a:t>Y</a:t>
            </a:r>
            <a:r>
              <a:rPr lang="en-US" baseline="-25000" dirty="0" err="1"/>
              <a:t>p</a:t>
            </a:r>
            <a:r>
              <a:rPr lang="en-US" dirty="0"/>
              <a:t>) to the origin.</a:t>
            </a:r>
          </a:p>
          <a:p>
            <a:pPr algn="just">
              <a:lnSpc>
                <a:spcPct val="120000"/>
              </a:lnSpc>
            </a:pPr>
            <a:r>
              <a:rPr lang="en-US" dirty="0"/>
              <a:t>Rotate it about the origin.</a:t>
            </a:r>
          </a:p>
          <a:p>
            <a:pPr algn="just">
              <a:lnSpc>
                <a:spcPct val="120000"/>
              </a:lnSpc>
            </a:pPr>
            <a:r>
              <a:rPr lang="en-US" dirty="0"/>
              <a:t>Finally, translate the center of rotation back where it belonged.</a:t>
            </a:r>
          </a:p>
          <a:p>
            <a:endParaRPr lang="en-US" dirty="0"/>
          </a:p>
          <a:p>
            <a:endParaRPr lang="en-US" dirty="0"/>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pic>
        <p:nvPicPr>
          <p:cNvPr id="5" name="Picture 4"/>
          <p:cNvPicPr>
            <a:picLocks noChangeAspect="1"/>
          </p:cNvPicPr>
          <p:nvPr/>
        </p:nvPicPr>
        <p:blipFill>
          <a:blip r:embed="rId3"/>
          <a:stretch>
            <a:fillRect/>
          </a:stretch>
        </p:blipFill>
        <p:spPr>
          <a:xfrm>
            <a:off x="3105150" y="4867093"/>
            <a:ext cx="4635500" cy="1848719"/>
          </a:xfrm>
          <a:prstGeom prst="rect">
            <a:avLst/>
          </a:prstGeom>
        </p:spPr>
      </p:pic>
    </p:spTree>
    <p:extLst>
      <p:ext uri="{BB962C8B-B14F-4D97-AF65-F5344CB8AC3E}">
        <p14:creationId xmlns:p14="http://schemas.microsoft.com/office/powerpoint/2010/main" val="2253577943"/>
      </p:ext>
    </p:extLst>
  </p:cSld>
  <p:clrMapOvr>
    <a:masterClrMapping/>
  </p:clrMapOvr>
  <p:transition spd="med">
    <p:pull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Text Placeholder 2"/>
          <p:cNvSpPr>
            <a:spLocks noGrp="1"/>
          </p:cNvSpPr>
          <p:nvPr>
            <p:ph type="body" sz="half" idx="1"/>
          </p:nvPr>
        </p:nvSpPr>
        <p:spPr>
          <a:xfrm>
            <a:off x="458077" y="1265949"/>
            <a:ext cx="8099069" cy="5203090"/>
          </a:xfrm>
        </p:spPr>
        <p:txBody>
          <a:bodyPr>
            <a:normAutofit fontScale="70000" lnSpcReduction="20000"/>
          </a:bodyPr>
          <a:lstStyle/>
          <a:p>
            <a:r>
              <a:rPr lang="en-US" dirty="0"/>
              <a:t>Where [Ti] is any combination of</a:t>
            </a:r>
          </a:p>
          <a:p>
            <a:r>
              <a:rPr lang="en-US" dirty="0"/>
              <a:t>Translation</a:t>
            </a:r>
          </a:p>
          <a:p>
            <a:r>
              <a:rPr lang="en-US" dirty="0"/>
              <a:t>Scaling</a:t>
            </a:r>
          </a:p>
          <a:p>
            <a:r>
              <a:rPr lang="en-US" dirty="0"/>
              <a:t>Shearing</a:t>
            </a:r>
          </a:p>
          <a:p>
            <a:r>
              <a:rPr lang="en-US" dirty="0"/>
              <a:t>Rotation</a:t>
            </a:r>
          </a:p>
          <a:p>
            <a:r>
              <a:rPr lang="en-US" dirty="0" smtClean="0"/>
              <a:t>Reflection</a:t>
            </a:r>
          </a:p>
          <a:p>
            <a:pPr algn="just">
              <a:lnSpc>
                <a:spcPct val="120000"/>
              </a:lnSpc>
            </a:pPr>
            <a:r>
              <a:rPr lang="en-US" dirty="0"/>
              <a:t>The change in the order of transformation would lead to different results, as in general matrix multiplication is not cumulative, that is [A] . [B] ≠ [B] . [A] and the order of multiplication. The basic purpose of composing transformations is to gain efficiency by applying a single composed transformation to a point, rather than applying a series of transformation, one after another.</a:t>
            </a:r>
          </a:p>
          <a:p>
            <a:pPr algn="just">
              <a:lnSpc>
                <a:spcPct val="120000"/>
              </a:lnSpc>
            </a:pPr>
            <a:r>
              <a:rPr lang="en-US" dirty="0"/>
              <a:t>For example, to rotate an object about an arbitrary point (</a:t>
            </a:r>
            <a:r>
              <a:rPr lang="en-US" dirty="0" err="1"/>
              <a:t>X</a:t>
            </a:r>
            <a:r>
              <a:rPr lang="en-US" baseline="-25000" dirty="0" err="1"/>
              <a:t>p</a:t>
            </a:r>
            <a:r>
              <a:rPr lang="en-US" dirty="0"/>
              <a:t>, </a:t>
            </a:r>
            <a:r>
              <a:rPr lang="en-US" dirty="0" err="1"/>
              <a:t>Y</a:t>
            </a:r>
            <a:r>
              <a:rPr lang="en-US" baseline="-25000" dirty="0" err="1"/>
              <a:t>p</a:t>
            </a:r>
            <a:r>
              <a:rPr lang="en-US" dirty="0"/>
              <a:t>), we have to carry out three steps −</a:t>
            </a:r>
          </a:p>
          <a:p>
            <a:pPr algn="just">
              <a:lnSpc>
                <a:spcPct val="120000"/>
              </a:lnSpc>
            </a:pPr>
            <a:r>
              <a:rPr lang="en-US" dirty="0"/>
              <a:t>Translate point (</a:t>
            </a:r>
            <a:r>
              <a:rPr lang="en-US" dirty="0" err="1"/>
              <a:t>X</a:t>
            </a:r>
            <a:r>
              <a:rPr lang="en-US" baseline="-25000" dirty="0" err="1"/>
              <a:t>p</a:t>
            </a:r>
            <a:r>
              <a:rPr lang="en-US" dirty="0"/>
              <a:t>, </a:t>
            </a:r>
            <a:r>
              <a:rPr lang="en-US" dirty="0" err="1"/>
              <a:t>Y</a:t>
            </a:r>
            <a:r>
              <a:rPr lang="en-US" baseline="-25000" dirty="0" err="1"/>
              <a:t>p</a:t>
            </a:r>
            <a:r>
              <a:rPr lang="en-US" dirty="0"/>
              <a:t>) to the origin.</a:t>
            </a:r>
          </a:p>
          <a:p>
            <a:pPr algn="just">
              <a:lnSpc>
                <a:spcPct val="120000"/>
              </a:lnSpc>
            </a:pPr>
            <a:r>
              <a:rPr lang="en-US" dirty="0"/>
              <a:t>Rotate it about the origin.</a:t>
            </a:r>
          </a:p>
          <a:p>
            <a:pPr algn="just">
              <a:lnSpc>
                <a:spcPct val="120000"/>
              </a:lnSpc>
            </a:pPr>
            <a:r>
              <a:rPr lang="en-US" dirty="0"/>
              <a:t>Finally, translate the center of rotation back where it belonged.</a:t>
            </a:r>
          </a:p>
          <a:p>
            <a:endParaRPr lang="en-US" dirty="0"/>
          </a:p>
          <a:p>
            <a:endParaRPr lang="en-US" dirty="0"/>
          </a:p>
        </p:txBody>
      </p:sp>
      <p:pic>
        <p:nvPicPr>
          <p:cNvPr id="4" name="Picture 3"/>
          <p:cNvPicPr>
            <a:picLocks noChangeAspect="1"/>
          </p:cNvPicPr>
          <p:nvPr/>
        </p:nvPicPr>
        <p:blipFill rotWithShape="1">
          <a:blip r:embed="rId2"/>
          <a:srcRect b="26667"/>
          <a:stretch/>
        </p:blipFill>
        <p:spPr>
          <a:xfrm>
            <a:off x="0" y="0"/>
            <a:ext cx="9144000" cy="6705600"/>
          </a:xfrm>
          <a:prstGeom prst="rect">
            <a:avLst/>
          </a:prstGeom>
        </p:spPr>
      </p:pic>
    </p:spTree>
    <p:extLst>
      <p:ext uri="{BB962C8B-B14F-4D97-AF65-F5344CB8AC3E}">
        <p14:creationId xmlns:p14="http://schemas.microsoft.com/office/powerpoint/2010/main" val="1865936642"/>
      </p:ext>
    </p:extLst>
  </p:cSld>
  <p:clrMapOvr>
    <a:masterClrMapping/>
  </p:clrMapOvr>
  <p:transition spd="med">
    <p:pull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srcRect t="7777" b="22223"/>
          <a:stretch/>
        </p:blipFill>
        <p:spPr>
          <a:xfrm>
            <a:off x="0" y="0"/>
            <a:ext cx="9144000" cy="6858000"/>
          </a:xfrm>
          <a:prstGeom prst="rect">
            <a:avLst/>
          </a:prstGeom>
        </p:spPr>
      </p:pic>
    </p:spTree>
    <p:extLst>
      <p:ext uri="{BB962C8B-B14F-4D97-AF65-F5344CB8AC3E}">
        <p14:creationId xmlns:p14="http://schemas.microsoft.com/office/powerpoint/2010/main" val="3126059278"/>
      </p:ext>
    </p:extLst>
  </p:cSld>
  <p:clrMapOvr>
    <a:masterClrMapping/>
  </p:clrMapOvr>
  <p:transition spd="med">
    <p:pull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2576F2A-D67B-4294-93E2-ADD5C5B50EF6}"/>
              </a:ext>
            </a:extLst>
          </p:cNvPr>
          <p:cNvPicPr>
            <a:picLocks noChangeAspect="1"/>
          </p:cNvPicPr>
          <p:nvPr/>
        </p:nvPicPr>
        <p:blipFill>
          <a:blip r:embed="rId2"/>
          <a:stretch>
            <a:fillRect/>
          </a:stretch>
        </p:blipFill>
        <p:spPr>
          <a:xfrm>
            <a:off x="1" y="225288"/>
            <a:ext cx="8855765" cy="6347790"/>
          </a:xfrm>
          <a:prstGeom prst="rect">
            <a:avLst/>
          </a:prstGeom>
        </p:spPr>
      </p:pic>
    </p:spTree>
    <p:extLst>
      <p:ext uri="{BB962C8B-B14F-4D97-AF65-F5344CB8AC3E}">
        <p14:creationId xmlns:p14="http://schemas.microsoft.com/office/powerpoint/2010/main" val="15244370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61B99F8-1D69-42B2-9C73-EA39D22B66EE}"/>
              </a:ext>
            </a:extLst>
          </p:cNvPr>
          <p:cNvPicPr>
            <a:picLocks noChangeAspect="1"/>
          </p:cNvPicPr>
          <p:nvPr/>
        </p:nvPicPr>
        <p:blipFill>
          <a:blip r:embed="rId2"/>
          <a:stretch>
            <a:fillRect/>
          </a:stretch>
        </p:blipFill>
        <p:spPr>
          <a:xfrm>
            <a:off x="0" y="106018"/>
            <a:ext cx="9144000" cy="6586330"/>
          </a:xfrm>
          <a:prstGeom prst="rect">
            <a:avLst/>
          </a:prstGeom>
        </p:spPr>
      </p:pic>
    </p:spTree>
    <p:extLst>
      <p:ext uri="{BB962C8B-B14F-4D97-AF65-F5344CB8AC3E}">
        <p14:creationId xmlns:p14="http://schemas.microsoft.com/office/powerpoint/2010/main" val="266826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6504957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3BE94A9-9C8E-4460-A995-1292A8A6B67E}"/>
              </a:ext>
            </a:extLst>
          </p:cNvPr>
          <p:cNvPicPr>
            <a:picLocks noChangeAspect="1"/>
          </p:cNvPicPr>
          <p:nvPr/>
        </p:nvPicPr>
        <p:blipFill>
          <a:blip r:embed="rId2"/>
          <a:stretch>
            <a:fillRect/>
          </a:stretch>
        </p:blipFill>
        <p:spPr>
          <a:xfrm>
            <a:off x="211095" y="238539"/>
            <a:ext cx="8796131" cy="6042991"/>
          </a:xfrm>
          <a:prstGeom prst="rect">
            <a:avLst/>
          </a:prstGeom>
        </p:spPr>
      </p:pic>
    </p:spTree>
    <p:extLst>
      <p:ext uri="{BB962C8B-B14F-4D97-AF65-F5344CB8AC3E}">
        <p14:creationId xmlns:p14="http://schemas.microsoft.com/office/powerpoint/2010/main" val="23870751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12534E8-2E69-44F6-A34A-F4F7428D1F80}"/>
              </a:ext>
            </a:extLst>
          </p:cNvPr>
          <p:cNvPicPr>
            <a:picLocks noChangeAspect="1"/>
          </p:cNvPicPr>
          <p:nvPr/>
        </p:nvPicPr>
        <p:blipFill>
          <a:blip r:embed="rId2"/>
          <a:stretch>
            <a:fillRect/>
          </a:stretch>
        </p:blipFill>
        <p:spPr>
          <a:xfrm>
            <a:off x="322084" y="347995"/>
            <a:ext cx="7957212" cy="1454301"/>
          </a:xfrm>
          <a:prstGeom prst="rect">
            <a:avLst/>
          </a:prstGeom>
        </p:spPr>
      </p:pic>
      <p:pic>
        <p:nvPicPr>
          <p:cNvPr id="5" name="Picture 4">
            <a:extLst>
              <a:ext uri="{FF2B5EF4-FFF2-40B4-BE49-F238E27FC236}">
                <a16:creationId xmlns:a16="http://schemas.microsoft.com/office/drawing/2014/main" xmlns="" id="{86558F70-4A6A-4A11-8FB7-D326B339431E}"/>
              </a:ext>
            </a:extLst>
          </p:cNvPr>
          <p:cNvPicPr>
            <a:picLocks noChangeAspect="1"/>
          </p:cNvPicPr>
          <p:nvPr/>
        </p:nvPicPr>
        <p:blipFill>
          <a:blip r:embed="rId3"/>
          <a:stretch>
            <a:fillRect/>
          </a:stretch>
        </p:blipFill>
        <p:spPr>
          <a:xfrm>
            <a:off x="163058" y="2001077"/>
            <a:ext cx="6189539" cy="4648328"/>
          </a:xfrm>
          <a:prstGeom prst="rect">
            <a:avLst/>
          </a:prstGeom>
        </p:spPr>
      </p:pic>
    </p:spTree>
    <p:extLst>
      <p:ext uri="{BB962C8B-B14F-4D97-AF65-F5344CB8AC3E}">
        <p14:creationId xmlns:p14="http://schemas.microsoft.com/office/powerpoint/2010/main" val="20995926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2573AD1-AAE7-4FD2-B17A-9F7306CACA85}"/>
              </a:ext>
            </a:extLst>
          </p:cNvPr>
          <p:cNvPicPr>
            <a:picLocks noChangeAspect="1"/>
          </p:cNvPicPr>
          <p:nvPr/>
        </p:nvPicPr>
        <p:blipFill>
          <a:blip r:embed="rId2"/>
          <a:stretch>
            <a:fillRect/>
          </a:stretch>
        </p:blipFill>
        <p:spPr>
          <a:xfrm>
            <a:off x="129210" y="0"/>
            <a:ext cx="6990497" cy="3752366"/>
          </a:xfrm>
          <a:prstGeom prst="rect">
            <a:avLst/>
          </a:prstGeom>
        </p:spPr>
      </p:pic>
      <p:pic>
        <p:nvPicPr>
          <p:cNvPr id="5" name="Picture 4">
            <a:extLst>
              <a:ext uri="{FF2B5EF4-FFF2-40B4-BE49-F238E27FC236}">
                <a16:creationId xmlns:a16="http://schemas.microsoft.com/office/drawing/2014/main" xmlns="" id="{8A71302A-3EA9-4FFC-94C2-742964F65946}"/>
              </a:ext>
            </a:extLst>
          </p:cNvPr>
          <p:cNvPicPr>
            <a:picLocks noChangeAspect="1"/>
          </p:cNvPicPr>
          <p:nvPr/>
        </p:nvPicPr>
        <p:blipFill>
          <a:blip r:embed="rId3"/>
          <a:stretch>
            <a:fillRect/>
          </a:stretch>
        </p:blipFill>
        <p:spPr>
          <a:xfrm>
            <a:off x="305460" y="4086147"/>
            <a:ext cx="7248279" cy="2526689"/>
          </a:xfrm>
          <a:prstGeom prst="rect">
            <a:avLst/>
          </a:prstGeom>
        </p:spPr>
      </p:pic>
    </p:spTree>
    <p:extLst>
      <p:ext uri="{BB962C8B-B14F-4D97-AF65-F5344CB8AC3E}">
        <p14:creationId xmlns:p14="http://schemas.microsoft.com/office/powerpoint/2010/main" val="20102624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0E10A5E-B21D-49FD-90BB-B6F05EC76BF9}"/>
              </a:ext>
            </a:extLst>
          </p:cNvPr>
          <p:cNvPicPr>
            <a:picLocks noChangeAspect="1"/>
          </p:cNvPicPr>
          <p:nvPr/>
        </p:nvPicPr>
        <p:blipFill>
          <a:blip r:embed="rId2"/>
          <a:stretch>
            <a:fillRect/>
          </a:stretch>
        </p:blipFill>
        <p:spPr>
          <a:xfrm>
            <a:off x="0" y="291549"/>
            <a:ext cx="5958145" cy="2144047"/>
          </a:xfrm>
          <a:prstGeom prst="rect">
            <a:avLst/>
          </a:prstGeom>
        </p:spPr>
      </p:pic>
      <p:pic>
        <p:nvPicPr>
          <p:cNvPr id="5" name="Picture 4">
            <a:extLst>
              <a:ext uri="{FF2B5EF4-FFF2-40B4-BE49-F238E27FC236}">
                <a16:creationId xmlns:a16="http://schemas.microsoft.com/office/drawing/2014/main" xmlns="" id="{5DE4593E-F8CC-4D8B-B1F8-8C9AD5819A27}"/>
              </a:ext>
            </a:extLst>
          </p:cNvPr>
          <p:cNvPicPr>
            <a:picLocks noChangeAspect="1"/>
          </p:cNvPicPr>
          <p:nvPr/>
        </p:nvPicPr>
        <p:blipFill>
          <a:blip r:embed="rId3"/>
          <a:stretch>
            <a:fillRect/>
          </a:stretch>
        </p:blipFill>
        <p:spPr>
          <a:xfrm>
            <a:off x="301109" y="2435596"/>
            <a:ext cx="6159326" cy="4130857"/>
          </a:xfrm>
          <a:prstGeom prst="rect">
            <a:avLst/>
          </a:prstGeom>
        </p:spPr>
      </p:pic>
    </p:spTree>
    <p:extLst>
      <p:ext uri="{BB962C8B-B14F-4D97-AF65-F5344CB8AC3E}">
        <p14:creationId xmlns:p14="http://schemas.microsoft.com/office/powerpoint/2010/main" val="4856303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122" y="954768"/>
            <a:ext cx="3465072"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974" y="982063"/>
            <a:ext cx="4214813"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122" y="4391369"/>
            <a:ext cx="3465072" cy="1305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02841" y="5943600"/>
            <a:ext cx="2289089" cy="369332"/>
          </a:xfrm>
          <a:prstGeom prst="rect">
            <a:avLst/>
          </a:prstGeom>
          <a:noFill/>
        </p:spPr>
        <p:txBody>
          <a:bodyPr wrap="square" rtlCol="0">
            <a:spAutoFit/>
          </a:bodyPr>
          <a:lstStyle/>
          <a:p>
            <a:pPr algn="ctr"/>
            <a:r>
              <a:rPr lang="en-US" b="1" dirty="0" smtClean="0"/>
              <a:t>SHEARING</a:t>
            </a:r>
            <a:endParaRPr lang="en-US" b="1" dirty="0"/>
          </a:p>
        </p:txBody>
      </p:sp>
      <p:sp>
        <p:nvSpPr>
          <p:cNvPr id="3" name="TextBox 2"/>
          <p:cNvSpPr txBox="1"/>
          <p:nvPr/>
        </p:nvSpPr>
        <p:spPr>
          <a:xfrm>
            <a:off x="5133879" y="5142467"/>
            <a:ext cx="2771003" cy="369332"/>
          </a:xfrm>
          <a:prstGeom prst="rect">
            <a:avLst/>
          </a:prstGeom>
          <a:noFill/>
        </p:spPr>
        <p:txBody>
          <a:bodyPr wrap="square" rtlCol="0">
            <a:spAutoFit/>
          </a:bodyPr>
          <a:lstStyle/>
          <a:p>
            <a:pPr algn="ctr"/>
            <a:r>
              <a:rPr lang="en-US" b="1" dirty="0" smtClean="0"/>
              <a:t>REFLECTION</a:t>
            </a:r>
            <a:endParaRPr lang="en-US" b="1" dirty="0"/>
          </a:p>
        </p:txBody>
      </p:sp>
    </p:spTree>
    <p:extLst>
      <p:ext uri="{BB962C8B-B14F-4D97-AF65-F5344CB8AC3E}">
        <p14:creationId xmlns:p14="http://schemas.microsoft.com/office/powerpoint/2010/main" val="40688092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F7CC3A4-E42A-43F4-B30B-3D41781B8FCD}"/>
              </a:ext>
            </a:extLst>
          </p:cNvPr>
          <p:cNvPicPr>
            <a:picLocks noChangeAspect="1"/>
          </p:cNvPicPr>
          <p:nvPr/>
        </p:nvPicPr>
        <p:blipFill>
          <a:blip r:embed="rId2"/>
          <a:stretch>
            <a:fillRect/>
          </a:stretch>
        </p:blipFill>
        <p:spPr>
          <a:xfrm>
            <a:off x="0" y="185530"/>
            <a:ext cx="6901823" cy="3139274"/>
          </a:xfrm>
          <a:prstGeom prst="rect">
            <a:avLst/>
          </a:prstGeom>
        </p:spPr>
      </p:pic>
      <p:pic>
        <p:nvPicPr>
          <p:cNvPr id="5" name="Picture 4">
            <a:extLst>
              <a:ext uri="{FF2B5EF4-FFF2-40B4-BE49-F238E27FC236}">
                <a16:creationId xmlns:a16="http://schemas.microsoft.com/office/drawing/2014/main" xmlns="" id="{46C316A6-3835-46AE-9AB8-1DE0463489AD}"/>
              </a:ext>
            </a:extLst>
          </p:cNvPr>
          <p:cNvPicPr>
            <a:picLocks noChangeAspect="1"/>
          </p:cNvPicPr>
          <p:nvPr/>
        </p:nvPicPr>
        <p:blipFill>
          <a:blip r:embed="rId3"/>
          <a:stretch>
            <a:fillRect/>
          </a:stretch>
        </p:blipFill>
        <p:spPr>
          <a:xfrm>
            <a:off x="152165" y="3429001"/>
            <a:ext cx="6901823" cy="3243469"/>
          </a:xfrm>
          <a:prstGeom prst="rect">
            <a:avLst/>
          </a:prstGeom>
        </p:spPr>
      </p:pic>
    </p:spTree>
    <p:extLst>
      <p:ext uri="{BB962C8B-B14F-4D97-AF65-F5344CB8AC3E}">
        <p14:creationId xmlns:p14="http://schemas.microsoft.com/office/powerpoint/2010/main" val="17427067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E388FF3-054D-495F-9319-1F1A44AA37B8}"/>
              </a:ext>
            </a:extLst>
          </p:cNvPr>
          <p:cNvPicPr>
            <a:picLocks noChangeAspect="1"/>
          </p:cNvPicPr>
          <p:nvPr/>
        </p:nvPicPr>
        <p:blipFill>
          <a:blip r:embed="rId2"/>
          <a:stretch>
            <a:fillRect/>
          </a:stretch>
        </p:blipFill>
        <p:spPr>
          <a:xfrm>
            <a:off x="0" y="1"/>
            <a:ext cx="8300447" cy="4780739"/>
          </a:xfrm>
          <a:prstGeom prst="rect">
            <a:avLst/>
          </a:prstGeom>
        </p:spPr>
      </p:pic>
      <p:pic>
        <p:nvPicPr>
          <p:cNvPr id="5" name="Picture 4">
            <a:extLst>
              <a:ext uri="{FF2B5EF4-FFF2-40B4-BE49-F238E27FC236}">
                <a16:creationId xmlns:a16="http://schemas.microsoft.com/office/drawing/2014/main" xmlns="" id="{85D87759-4E49-4233-927B-178C667E366F}"/>
              </a:ext>
            </a:extLst>
          </p:cNvPr>
          <p:cNvPicPr>
            <a:picLocks noChangeAspect="1"/>
          </p:cNvPicPr>
          <p:nvPr/>
        </p:nvPicPr>
        <p:blipFill>
          <a:blip r:embed="rId3"/>
          <a:stretch>
            <a:fillRect/>
          </a:stretch>
        </p:blipFill>
        <p:spPr>
          <a:xfrm>
            <a:off x="266893" y="4625569"/>
            <a:ext cx="4106324" cy="1629457"/>
          </a:xfrm>
          <a:prstGeom prst="rect">
            <a:avLst/>
          </a:prstGeom>
        </p:spPr>
      </p:pic>
    </p:spTree>
    <p:extLst>
      <p:ext uri="{BB962C8B-B14F-4D97-AF65-F5344CB8AC3E}">
        <p14:creationId xmlns:p14="http://schemas.microsoft.com/office/powerpoint/2010/main" val="17497749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16C016E-6D6A-46FB-8B0F-BCC91FC1ECB6}"/>
              </a:ext>
            </a:extLst>
          </p:cNvPr>
          <p:cNvPicPr>
            <a:picLocks noChangeAspect="1"/>
          </p:cNvPicPr>
          <p:nvPr/>
        </p:nvPicPr>
        <p:blipFill>
          <a:blip r:embed="rId2"/>
          <a:stretch>
            <a:fillRect/>
          </a:stretch>
        </p:blipFill>
        <p:spPr>
          <a:xfrm>
            <a:off x="0" y="172278"/>
            <a:ext cx="7008359" cy="3256722"/>
          </a:xfrm>
          <a:prstGeom prst="rect">
            <a:avLst/>
          </a:prstGeom>
        </p:spPr>
      </p:pic>
      <p:pic>
        <p:nvPicPr>
          <p:cNvPr id="5" name="Picture 4">
            <a:extLst>
              <a:ext uri="{FF2B5EF4-FFF2-40B4-BE49-F238E27FC236}">
                <a16:creationId xmlns:a16="http://schemas.microsoft.com/office/drawing/2014/main" xmlns="" id="{C455C80C-17EF-4116-9CE8-53686E21FA33}"/>
              </a:ext>
            </a:extLst>
          </p:cNvPr>
          <p:cNvPicPr>
            <a:picLocks noChangeAspect="1"/>
          </p:cNvPicPr>
          <p:nvPr/>
        </p:nvPicPr>
        <p:blipFill>
          <a:blip r:embed="rId3"/>
          <a:stretch>
            <a:fillRect/>
          </a:stretch>
        </p:blipFill>
        <p:spPr>
          <a:xfrm>
            <a:off x="0" y="3429000"/>
            <a:ext cx="4778072" cy="2998304"/>
          </a:xfrm>
          <a:prstGeom prst="rect">
            <a:avLst/>
          </a:prstGeom>
        </p:spPr>
      </p:pic>
    </p:spTree>
    <p:extLst>
      <p:ext uri="{BB962C8B-B14F-4D97-AF65-F5344CB8AC3E}">
        <p14:creationId xmlns:p14="http://schemas.microsoft.com/office/powerpoint/2010/main" val="14760957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170F228-BD45-4764-B7C6-3C1933F93E49}"/>
              </a:ext>
            </a:extLst>
          </p:cNvPr>
          <p:cNvPicPr>
            <a:picLocks noChangeAspect="1"/>
          </p:cNvPicPr>
          <p:nvPr/>
        </p:nvPicPr>
        <p:blipFill>
          <a:blip r:embed="rId2"/>
          <a:stretch>
            <a:fillRect/>
          </a:stretch>
        </p:blipFill>
        <p:spPr>
          <a:xfrm>
            <a:off x="198783" y="172280"/>
            <a:ext cx="6731619" cy="2400411"/>
          </a:xfrm>
          <a:prstGeom prst="rect">
            <a:avLst/>
          </a:prstGeom>
        </p:spPr>
      </p:pic>
      <p:pic>
        <p:nvPicPr>
          <p:cNvPr id="5" name="Picture 4">
            <a:extLst>
              <a:ext uri="{FF2B5EF4-FFF2-40B4-BE49-F238E27FC236}">
                <a16:creationId xmlns:a16="http://schemas.microsoft.com/office/drawing/2014/main" xmlns="" id="{906C9A82-D9A3-4BEA-B026-B25E151F3BD9}"/>
              </a:ext>
            </a:extLst>
          </p:cNvPr>
          <p:cNvPicPr>
            <a:picLocks noChangeAspect="1"/>
          </p:cNvPicPr>
          <p:nvPr/>
        </p:nvPicPr>
        <p:blipFill>
          <a:blip r:embed="rId3"/>
          <a:stretch>
            <a:fillRect/>
          </a:stretch>
        </p:blipFill>
        <p:spPr>
          <a:xfrm>
            <a:off x="198783" y="2903993"/>
            <a:ext cx="6301409" cy="3954007"/>
          </a:xfrm>
          <a:prstGeom prst="rect">
            <a:avLst/>
          </a:prstGeom>
        </p:spPr>
      </p:pic>
    </p:spTree>
    <p:extLst>
      <p:ext uri="{BB962C8B-B14F-4D97-AF65-F5344CB8AC3E}">
        <p14:creationId xmlns:p14="http://schemas.microsoft.com/office/powerpoint/2010/main" val="372889122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06C4490-F5A8-4DEB-A101-C00250DAB3E3}"/>
              </a:ext>
            </a:extLst>
          </p:cNvPr>
          <p:cNvPicPr>
            <a:picLocks noChangeAspect="1"/>
          </p:cNvPicPr>
          <p:nvPr/>
        </p:nvPicPr>
        <p:blipFill>
          <a:blip r:embed="rId2"/>
          <a:stretch>
            <a:fillRect/>
          </a:stretch>
        </p:blipFill>
        <p:spPr>
          <a:xfrm>
            <a:off x="1" y="357810"/>
            <a:ext cx="6783299" cy="4466798"/>
          </a:xfrm>
          <a:prstGeom prst="rect">
            <a:avLst/>
          </a:prstGeom>
        </p:spPr>
      </p:pic>
    </p:spTree>
    <p:extLst>
      <p:ext uri="{BB962C8B-B14F-4D97-AF65-F5344CB8AC3E}">
        <p14:creationId xmlns:p14="http://schemas.microsoft.com/office/powerpoint/2010/main" val="381922237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2305C81-DDC4-4C9F-AB35-FB4E0144CBCE}"/>
              </a:ext>
            </a:extLst>
          </p:cNvPr>
          <p:cNvPicPr>
            <a:picLocks noChangeAspect="1"/>
          </p:cNvPicPr>
          <p:nvPr/>
        </p:nvPicPr>
        <p:blipFill>
          <a:blip r:embed="rId2"/>
          <a:stretch>
            <a:fillRect/>
          </a:stretch>
        </p:blipFill>
        <p:spPr>
          <a:xfrm>
            <a:off x="0" y="1"/>
            <a:ext cx="8686800" cy="1076475"/>
          </a:xfrm>
          <a:prstGeom prst="rect">
            <a:avLst/>
          </a:prstGeom>
        </p:spPr>
      </p:pic>
      <p:pic>
        <p:nvPicPr>
          <p:cNvPr id="5" name="Picture 4">
            <a:extLst>
              <a:ext uri="{FF2B5EF4-FFF2-40B4-BE49-F238E27FC236}">
                <a16:creationId xmlns:a16="http://schemas.microsoft.com/office/drawing/2014/main" xmlns="" id="{A56DC589-4F0A-47BF-9558-46B016F3EEE5}"/>
              </a:ext>
            </a:extLst>
          </p:cNvPr>
          <p:cNvPicPr>
            <a:picLocks noChangeAspect="1"/>
          </p:cNvPicPr>
          <p:nvPr/>
        </p:nvPicPr>
        <p:blipFill>
          <a:blip r:embed="rId3"/>
          <a:stretch>
            <a:fillRect/>
          </a:stretch>
        </p:blipFill>
        <p:spPr>
          <a:xfrm>
            <a:off x="551097" y="1076476"/>
            <a:ext cx="5581346" cy="5781525"/>
          </a:xfrm>
          <a:prstGeom prst="rect">
            <a:avLst/>
          </a:prstGeom>
        </p:spPr>
      </p:pic>
    </p:spTree>
    <p:extLst>
      <p:ext uri="{BB962C8B-B14F-4D97-AF65-F5344CB8AC3E}">
        <p14:creationId xmlns:p14="http://schemas.microsoft.com/office/powerpoint/2010/main" val="225571398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367" y="228600"/>
            <a:ext cx="7766050" cy="984250"/>
          </a:xfrm>
        </p:spPr>
        <p:txBody>
          <a:bodyPr/>
          <a:lstStyle/>
          <a:p>
            <a:r>
              <a:rPr lang="en-US" dirty="0" smtClean="0"/>
              <a:t>course</a:t>
            </a:r>
            <a:endParaRPr lang="en-US" dirty="0"/>
          </a:p>
        </p:txBody>
      </p:sp>
      <p:sp>
        <p:nvSpPr>
          <p:cNvPr id="3" name="Rectangle 2"/>
          <p:cNvSpPr/>
          <p:nvPr/>
        </p:nvSpPr>
        <p:spPr>
          <a:xfrm>
            <a:off x="381000" y="1371600"/>
            <a:ext cx="7803293" cy="2800767"/>
          </a:xfrm>
          <a:prstGeom prst="rect">
            <a:avLst/>
          </a:prstGeom>
        </p:spPr>
        <p:txBody>
          <a:bodyPr wrap="square">
            <a:spAutoFit/>
          </a:bodyPr>
          <a:lstStyle/>
          <a:p>
            <a:pPr algn="just"/>
            <a:r>
              <a:rPr lang="en-US" sz="2400" b="1" dirty="0"/>
              <a:t>2-D Transformation: </a:t>
            </a:r>
            <a:r>
              <a:rPr lang="en-US" sz="2400" dirty="0"/>
              <a:t>Translation, Rotation, Scaling, Shearing, Reflection. Inverse Transformation, Homogenous Coordinate System, Matrices Transformation, Composite Transformation. </a:t>
            </a:r>
            <a:r>
              <a:rPr lang="en-US" sz="2400" b="1" dirty="0"/>
              <a:t>Windowing &amp; Clipping: </a:t>
            </a:r>
            <a:r>
              <a:rPr lang="en-US" sz="2400" dirty="0"/>
              <a:t>World Coordinate System, Screen Coordinate System, Viewing Transformation, Line Clipping &amp; Polygon Clipping Algorithms</a:t>
            </a:r>
            <a:r>
              <a:rPr lang="en-US" sz="3200" dirty="0"/>
              <a:t>. </a:t>
            </a:r>
          </a:p>
        </p:txBody>
      </p:sp>
    </p:spTree>
    <p:extLst>
      <p:ext uri="{BB962C8B-B14F-4D97-AF65-F5344CB8AC3E}">
        <p14:creationId xmlns:p14="http://schemas.microsoft.com/office/powerpoint/2010/main" val="37100346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866" y="271051"/>
            <a:ext cx="7766050" cy="984250"/>
          </a:xfrm>
        </p:spPr>
        <p:txBody>
          <a:bodyPr>
            <a:normAutofit fontScale="90000"/>
          </a:bodyPr>
          <a:lstStyle/>
          <a:p>
            <a:r>
              <a:rPr lang="en-US" b="1" dirty="0"/>
              <a:t>Coordinate System </a:t>
            </a:r>
            <a:br>
              <a:rPr lang="en-US" b="1" dirty="0"/>
            </a:br>
            <a:endParaRPr lang="en-US" dirty="0"/>
          </a:p>
        </p:txBody>
      </p:sp>
      <p:sp>
        <p:nvSpPr>
          <p:cNvPr id="5" name="Rectangle 4"/>
          <p:cNvSpPr/>
          <p:nvPr/>
        </p:nvSpPr>
        <p:spPr>
          <a:xfrm>
            <a:off x="381000" y="1280322"/>
            <a:ext cx="8434316" cy="1569660"/>
          </a:xfrm>
          <a:prstGeom prst="rect">
            <a:avLst/>
          </a:prstGeom>
        </p:spPr>
        <p:txBody>
          <a:bodyPr wrap="square">
            <a:spAutoFit/>
          </a:bodyPr>
          <a:lstStyle/>
          <a:p>
            <a:pPr algn="just"/>
            <a:r>
              <a:rPr lang="en-US" sz="2400" dirty="0"/>
              <a:t>In a 2-D coordinate system the X axis generally points from left to right, and the Y axis generally points from bottom to top. ( Although some windowing systems will have their Y coordinates going from top to bottom. </a:t>
            </a:r>
            <a:r>
              <a:rPr lang="en-US" sz="2400" dirty="0" smtClean="0"/>
              <a:t>)</a:t>
            </a:r>
            <a:endParaRPr lang="en-US" sz="2400" dirty="0"/>
          </a:p>
        </p:txBody>
      </p:sp>
      <p:pic>
        <p:nvPicPr>
          <p:cNvPr id="3" name="Picture 2"/>
          <p:cNvPicPr>
            <a:picLocks noChangeAspect="1"/>
          </p:cNvPicPr>
          <p:nvPr/>
        </p:nvPicPr>
        <p:blipFill>
          <a:blip r:embed="rId2"/>
          <a:stretch>
            <a:fillRect/>
          </a:stretch>
        </p:blipFill>
        <p:spPr>
          <a:xfrm>
            <a:off x="1752600" y="2875003"/>
            <a:ext cx="4376737" cy="3786188"/>
          </a:xfrm>
          <a:prstGeom prst="rect">
            <a:avLst/>
          </a:prstGeom>
        </p:spPr>
      </p:pic>
    </p:spTree>
    <p:extLst>
      <p:ext uri="{BB962C8B-B14F-4D97-AF65-F5344CB8AC3E}">
        <p14:creationId xmlns:p14="http://schemas.microsoft.com/office/powerpoint/2010/main" val="5927031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86BB864-21EB-4F77-88AA-75166AB25865}"/>
              </a:ext>
            </a:extLst>
          </p:cNvPr>
          <p:cNvPicPr>
            <a:picLocks noChangeAspect="1"/>
          </p:cNvPicPr>
          <p:nvPr/>
        </p:nvPicPr>
        <p:blipFill>
          <a:blip r:embed="rId2"/>
          <a:stretch>
            <a:fillRect/>
          </a:stretch>
        </p:blipFill>
        <p:spPr>
          <a:xfrm>
            <a:off x="14910" y="994493"/>
            <a:ext cx="7871791" cy="4571420"/>
          </a:xfrm>
          <a:prstGeom prst="rect">
            <a:avLst/>
          </a:prstGeom>
        </p:spPr>
      </p:pic>
      <p:sp>
        <p:nvSpPr>
          <p:cNvPr id="4" name="Title 3">
            <a:extLst>
              <a:ext uri="{FF2B5EF4-FFF2-40B4-BE49-F238E27FC236}">
                <a16:creationId xmlns:a16="http://schemas.microsoft.com/office/drawing/2014/main" xmlns="" id="{A169BEDC-C51E-4A82-956A-C94862184C62}"/>
              </a:ext>
            </a:extLst>
          </p:cNvPr>
          <p:cNvSpPr>
            <a:spLocks noGrp="1"/>
          </p:cNvSpPr>
          <p:nvPr>
            <p:ph type="title"/>
          </p:nvPr>
        </p:nvSpPr>
        <p:spPr>
          <a:xfrm>
            <a:off x="0" y="1"/>
            <a:ext cx="7886700" cy="1325563"/>
          </a:xfrm>
        </p:spPr>
        <p:txBody>
          <a:bodyPr/>
          <a:lstStyle/>
          <a:p>
            <a:r>
              <a:rPr lang="en-IN" dirty="0"/>
              <a:t>Windowing and Viewing</a:t>
            </a:r>
          </a:p>
        </p:txBody>
      </p:sp>
      <p:pic>
        <p:nvPicPr>
          <p:cNvPr id="6" name="Picture 5">
            <a:extLst>
              <a:ext uri="{FF2B5EF4-FFF2-40B4-BE49-F238E27FC236}">
                <a16:creationId xmlns:a16="http://schemas.microsoft.com/office/drawing/2014/main" xmlns="" id="{6F63EFF9-B162-4F09-A93B-39D49AA44D1A}"/>
              </a:ext>
            </a:extLst>
          </p:cNvPr>
          <p:cNvPicPr>
            <a:picLocks noChangeAspect="1"/>
          </p:cNvPicPr>
          <p:nvPr/>
        </p:nvPicPr>
        <p:blipFill>
          <a:blip r:embed="rId3"/>
          <a:stretch>
            <a:fillRect/>
          </a:stretch>
        </p:blipFill>
        <p:spPr>
          <a:xfrm>
            <a:off x="14909" y="3045363"/>
            <a:ext cx="4636941" cy="2818144"/>
          </a:xfrm>
          <a:prstGeom prst="rect">
            <a:avLst/>
          </a:prstGeom>
        </p:spPr>
      </p:pic>
    </p:spTree>
    <p:extLst>
      <p:ext uri="{BB962C8B-B14F-4D97-AF65-F5344CB8AC3E}">
        <p14:creationId xmlns:p14="http://schemas.microsoft.com/office/powerpoint/2010/main" val="38894220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Windowing and Viewing</a:t>
            </a:r>
            <a:endParaRPr lang="en-US" dirty="0"/>
          </a:p>
        </p:txBody>
      </p:sp>
      <p:pic>
        <p:nvPicPr>
          <p:cNvPr id="3" name="Picture 2"/>
          <p:cNvPicPr>
            <a:picLocks noChangeAspect="1"/>
          </p:cNvPicPr>
          <p:nvPr/>
        </p:nvPicPr>
        <p:blipFill>
          <a:blip r:embed="rId2"/>
          <a:stretch>
            <a:fillRect/>
          </a:stretch>
        </p:blipFill>
        <p:spPr>
          <a:xfrm>
            <a:off x="457200" y="1600200"/>
            <a:ext cx="7620000" cy="4984150"/>
          </a:xfrm>
          <a:prstGeom prst="rect">
            <a:avLst/>
          </a:prstGeom>
        </p:spPr>
      </p:pic>
    </p:spTree>
    <p:extLst>
      <p:ext uri="{BB962C8B-B14F-4D97-AF65-F5344CB8AC3E}">
        <p14:creationId xmlns:p14="http://schemas.microsoft.com/office/powerpoint/2010/main" val="14752827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799D770-A32D-470F-B9A1-36D3C2581A19}"/>
              </a:ext>
            </a:extLst>
          </p:cNvPr>
          <p:cNvPicPr>
            <a:picLocks noChangeAspect="1"/>
          </p:cNvPicPr>
          <p:nvPr/>
        </p:nvPicPr>
        <p:blipFill>
          <a:blip r:embed="rId2"/>
          <a:stretch>
            <a:fillRect/>
          </a:stretch>
        </p:blipFill>
        <p:spPr>
          <a:xfrm>
            <a:off x="178905" y="251792"/>
            <a:ext cx="6069496" cy="6334539"/>
          </a:xfrm>
          <a:prstGeom prst="rect">
            <a:avLst/>
          </a:prstGeom>
        </p:spPr>
      </p:pic>
      <p:pic>
        <p:nvPicPr>
          <p:cNvPr id="4" name="Picture 3">
            <a:extLst>
              <a:ext uri="{FF2B5EF4-FFF2-40B4-BE49-F238E27FC236}">
                <a16:creationId xmlns:a16="http://schemas.microsoft.com/office/drawing/2014/main" xmlns="" id="{240488E8-F57E-49E7-9233-103CBCBB9F64}"/>
              </a:ext>
            </a:extLst>
          </p:cNvPr>
          <p:cNvPicPr>
            <a:picLocks noChangeAspect="1"/>
          </p:cNvPicPr>
          <p:nvPr/>
        </p:nvPicPr>
        <p:blipFill rotWithShape="1">
          <a:blip r:embed="rId3"/>
          <a:srcRect l="20276" t="2255" r="17013" b="33480"/>
          <a:stretch/>
        </p:blipFill>
        <p:spPr>
          <a:xfrm>
            <a:off x="5105400" y="2743200"/>
            <a:ext cx="3733800" cy="2997558"/>
          </a:xfrm>
          <a:prstGeom prst="rect">
            <a:avLst/>
          </a:prstGeom>
        </p:spPr>
      </p:pic>
    </p:spTree>
    <p:extLst>
      <p:ext uri="{BB962C8B-B14F-4D97-AF65-F5344CB8AC3E}">
        <p14:creationId xmlns:p14="http://schemas.microsoft.com/office/powerpoint/2010/main" val="12517996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Windowing and Viewing</a:t>
            </a:r>
            <a:endParaRPr lang="en-US" dirty="0"/>
          </a:p>
        </p:txBody>
      </p:sp>
      <p:pic>
        <p:nvPicPr>
          <p:cNvPr id="3" name="Picture 2"/>
          <p:cNvPicPr>
            <a:picLocks noChangeAspect="1"/>
          </p:cNvPicPr>
          <p:nvPr/>
        </p:nvPicPr>
        <p:blipFill>
          <a:blip r:embed="rId2"/>
          <a:stretch>
            <a:fillRect/>
          </a:stretch>
        </p:blipFill>
        <p:spPr>
          <a:xfrm>
            <a:off x="381000" y="1781174"/>
            <a:ext cx="8086725" cy="4391025"/>
          </a:xfrm>
          <a:prstGeom prst="rect">
            <a:avLst/>
          </a:prstGeom>
        </p:spPr>
      </p:pic>
    </p:spTree>
    <p:extLst>
      <p:ext uri="{BB962C8B-B14F-4D97-AF65-F5344CB8AC3E}">
        <p14:creationId xmlns:p14="http://schemas.microsoft.com/office/powerpoint/2010/main" val="30191218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2C83DF3-D2CE-4070-A826-5E8BE48FCDBD}"/>
              </a:ext>
            </a:extLst>
          </p:cNvPr>
          <p:cNvPicPr>
            <a:picLocks noChangeAspect="1"/>
          </p:cNvPicPr>
          <p:nvPr/>
        </p:nvPicPr>
        <p:blipFill>
          <a:blip r:embed="rId2"/>
          <a:stretch>
            <a:fillRect/>
          </a:stretch>
        </p:blipFill>
        <p:spPr>
          <a:xfrm>
            <a:off x="69574" y="1"/>
            <a:ext cx="8825948" cy="6506817"/>
          </a:xfrm>
          <a:prstGeom prst="rect">
            <a:avLst/>
          </a:prstGeom>
        </p:spPr>
      </p:pic>
    </p:spTree>
    <p:extLst>
      <p:ext uri="{BB962C8B-B14F-4D97-AF65-F5344CB8AC3E}">
        <p14:creationId xmlns:p14="http://schemas.microsoft.com/office/powerpoint/2010/main" val="342564433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2F8EC55-6969-4BCF-BE09-FF4A366009B8}"/>
              </a:ext>
            </a:extLst>
          </p:cNvPr>
          <p:cNvPicPr>
            <a:picLocks noChangeAspect="1"/>
          </p:cNvPicPr>
          <p:nvPr/>
        </p:nvPicPr>
        <p:blipFill>
          <a:blip r:embed="rId2"/>
          <a:stretch>
            <a:fillRect/>
          </a:stretch>
        </p:blipFill>
        <p:spPr>
          <a:xfrm>
            <a:off x="198784" y="0"/>
            <a:ext cx="8647043" cy="6586330"/>
          </a:xfrm>
          <a:prstGeom prst="rect">
            <a:avLst/>
          </a:prstGeom>
        </p:spPr>
      </p:pic>
    </p:spTree>
    <p:extLst>
      <p:ext uri="{BB962C8B-B14F-4D97-AF65-F5344CB8AC3E}">
        <p14:creationId xmlns:p14="http://schemas.microsoft.com/office/powerpoint/2010/main" val="34721292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7E09A72-BA45-45EB-B230-C31A2C92FC8F}"/>
              </a:ext>
            </a:extLst>
          </p:cNvPr>
          <p:cNvPicPr>
            <a:picLocks noChangeAspect="1"/>
          </p:cNvPicPr>
          <p:nvPr/>
        </p:nvPicPr>
        <p:blipFill>
          <a:blip r:embed="rId2"/>
          <a:stretch>
            <a:fillRect/>
          </a:stretch>
        </p:blipFill>
        <p:spPr>
          <a:xfrm>
            <a:off x="165074" y="170636"/>
            <a:ext cx="8859657" cy="3155660"/>
          </a:xfrm>
          <a:prstGeom prst="rect">
            <a:avLst/>
          </a:prstGeom>
        </p:spPr>
      </p:pic>
    </p:spTree>
    <p:extLst>
      <p:ext uri="{BB962C8B-B14F-4D97-AF65-F5344CB8AC3E}">
        <p14:creationId xmlns:p14="http://schemas.microsoft.com/office/powerpoint/2010/main" val="311153888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0E202B0-666A-4CF8-AB35-338E2346A553}"/>
              </a:ext>
            </a:extLst>
          </p:cNvPr>
          <p:cNvPicPr>
            <a:picLocks noChangeAspect="1"/>
          </p:cNvPicPr>
          <p:nvPr/>
        </p:nvPicPr>
        <p:blipFill>
          <a:blip r:embed="rId2"/>
          <a:stretch>
            <a:fillRect/>
          </a:stretch>
        </p:blipFill>
        <p:spPr>
          <a:xfrm>
            <a:off x="129208" y="225288"/>
            <a:ext cx="8497957" cy="6632713"/>
          </a:xfrm>
          <a:prstGeom prst="rect">
            <a:avLst/>
          </a:prstGeom>
        </p:spPr>
      </p:pic>
    </p:spTree>
    <p:extLst>
      <p:ext uri="{BB962C8B-B14F-4D97-AF65-F5344CB8AC3E}">
        <p14:creationId xmlns:p14="http://schemas.microsoft.com/office/powerpoint/2010/main" val="139902105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8ADC234-3E3B-4F2A-BB6E-5F8F00E3BAC6}"/>
              </a:ext>
            </a:extLst>
          </p:cNvPr>
          <p:cNvPicPr>
            <a:picLocks noChangeAspect="1"/>
          </p:cNvPicPr>
          <p:nvPr/>
        </p:nvPicPr>
        <p:blipFill>
          <a:blip r:embed="rId2"/>
          <a:stretch>
            <a:fillRect/>
          </a:stretch>
        </p:blipFill>
        <p:spPr>
          <a:xfrm>
            <a:off x="168965" y="159026"/>
            <a:ext cx="8825948" cy="6573078"/>
          </a:xfrm>
          <a:prstGeom prst="rect">
            <a:avLst/>
          </a:prstGeom>
        </p:spPr>
      </p:pic>
    </p:spTree>
    <p:extLst>
      <p:ext uri="{BB962C8B-B14F-4D97-AF65-F5344CB8AC3E}">
        <p14:creationId xmlns:p14="http://schemas.microsoft.com/office/powerpoint/2010/main" val="357497052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4CA5557-1017-44F8-BB60-33848B585705}"/>
              </a:ext>
            </a:extLst>
          </p:cNvPr>
          <p:cNvPicPr>
            <a:picLocks noChangeAspect="1"/>
          </p:cNvPicPr>
          <p:nvPr/>
        </p:nvPicPr>
        <p:blipFill>
          <a:blip r:embed="rId2"/>
          <a:stretch>
            <a:fillRect/>
          </a:stretch>
        </p:blipFill>
        <p:spPr>
          <a:xfrm>
            <a:off x="129208" y="0"/>
            <a:ext cx="8746435" cy="6858000"/>
          </a:xfrm>
          <a:prstGeom prst="rect">
            <a:avLst/>
          </a:prstGeom>
        </p:spPr>
      </p:pic>
    </p:spTree>
    <p:extLst>
      <p:ext uri="{BB962C8B-B14F-4D97-AF65-F5344CB8AC3E}">
        <p14:creationId xmlns:p14="http://schemas.microsoft.com/office/powerpoint/2010/main" val="196807358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FEDDC44-D367-4FED-A700-BD0112BA2F75}"/>
              </a:ext>
            </a:extLst>
          </p:cNvPr>
          <p:cNvPicPr>
            <a:picLocks noChangeAspect="1"/>
          </p:cNvPicPr>
          <p:nvPr/>
        </p:nvPicPr>
        <p:blipFill>
          <a:blip r:embed="rId3"/>
          <a:stretch>
            <a:fillRect/>
          </a:stretch>
        </p:blipFill>
        <p:spPr>
          <a:xfrm>
            <a:off x="198783" y="172279"/>
            <a:ext cx="8408504" cy="6122505"/>
          </a:xfrm>
          <a:prstGeom prst="rect">
            <a:avLst/>
          </a:prstGeom>
        </p:spPr>
      </p:pic>
      <p:sp>
        <p:nvSpPr>
          <p:cNvPr id="2" name="Rectangle 1"/>
          <p:cNvSpPr/>
          <p:nvPr/>
        </p:nvSpPr>
        <p:spPr>
          <a:xfrm>
            <a:off x="3124200" y="2971800"/>
            <a:ext cx="38862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438400" y="4648200"/>
            <a:ext cx="42672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26567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2C3A012-9F56-4C45-AFDA-4795ABBDD3B1}"/>
              </a:ext>
            </a:extLst>
          </p:cNvPr>
          <p:cNvPicPr>
            <a:picLocks noChangeAspect="1"/>
          </p:cNvPicPr>
          <p:nvPr/>
        </p:nvPicPr>
        <p:blipFill>
          <a:blip r:embed="rId2"/>
          <a:stretch>
            <a:fillRect/>
          </a:stretch>
        </p:blipFill>
        <p:spPr>
          <a:xfrm>
            <a:off x="1" y="1"/>
            <a:ext cx="7008359" cy="7050157"/>
          </a:xfrm>
          <a:prstGeom prst="rect">
            <a:avLst/>
          </a:prstGeom>
        </p:spPr>
      </p:pic>
    </p:spTree>
    <p:extLst>
      <p:ext uri="{BB962C8B-B14F-4D97-AF65-F5344CB8AC3E}">
        <p14:creationId xmlns:p14="http://schemas.microsoft.com/office/powerpoint/2010/main" val="245020151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clipping</a:t>
            </a:r>
            <a:endParaRPr lang="en-US" dirty="0"/>
          </a:p>
        </p:txBody>
      </p:sp>
      <p:sp>
        <p:nvSpPr>
          <p:cNvPr id="3" name="Rectangle 2"/>
          <p:cNvSpPr/>
          <p:nvPr/>
        </p:nvSpPr>
        <p:spPr>
          <a:xfrm>
            <a:off x="228600" y="1421050"/>
            <a:ext cx="8311487" cy="1938992"/>
          </a:xfrm>
          <a:prstGeom prst="rect">
            <a:avLst/>
          </a:prstGeom>
        </p:spPr>
        <p:txBody>
          <a:bodyPr wrap="square">
            <a:spAutoFit/>
          </a:bodyPr>
          <a:lstStyle/>
          <a:p>
            <a:pPr algn="just"/>
            <a:r>
              <a:rPr lang="en-US" sz="2400" dirty="0"/>
              <a:t>When a window is "placed" on the world, only certain objects and parts of objects can be seen. Points and lines which are outside the window are "cut off" from view. This process of "cutting off" parts of the image of the world is called </a:t>
            </a:r>
            <a:r>
              <a:rPr lang="en-US" sz="2400" b="1" dirty="0"/>
              <a:t>Clipping.</a:t>
            </a:r>
            <a:r>
              <a:rPr lang="en-US" sz="2400" dirty="0"/>
              <a:t> </a:t>
            </a:r>
          </a:p>
        </p:txBody>
      </p:sp>
      <p:pic>
        <p:nvPicPr>
          <p:cNvPr id="5" name="Picture 4"/>
          <p:cNvPicPr>
            <a:picLocks noChangeAspect="1"/>
          </p:cNvPicPr>
          <p:nvPr/>
        </p:nvPicPr>
        <p:blipFill>
          <a:blip r:embed="rId2"/>
          <a:stretch>
            <a:fillRect/>
          </a:stretch>
        </p:blipFill>
        <p:spPr>
          <a:xfrm>
            <a:off x="1055569" y="3886200"/>
            <a:ext cx="6335831" cy="2590800"/>
          </a:xfrm>
          <a:prstGeom prst="rect">
            <a:avLst/>
          </a:prstGeom>
        </p:spPr>
      </p:pic>
    </p:spTree>
    <p:extLst>
      <p:ext uri="{BB962C8B-B14F-4D97-AF65-F5344CB8AC3E}">
        <p14:creationId xmlns:p14="http://schemas.microsoft.com/office/powerpoint/2010/main" val="22751830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40488E8-F57E-49E7-9233-103CBCBB9F64}"/>
              </a:ext>
            </a:extLst>
          </p:cNvPr>
          <p:cNvPicPr>
            <a:picLocks noChangeAspect="1"/>
          </p:cNvPicPr>
          <p:nvPr/>
        </p:nvPicPr>
        <p:blipFill>
          <a:blip r:embed="rId2"/>
          <a:stretch>
            <a:fillRect/>
          </a:stretch>
        </p:blipFill>
        <p:spPr>
          <a:xfrm>
            <a:off x="308113" y="1"/>
            <a:ext cx="8627165" cy="6758609"/>
          </a:xfrm>
          <a:prstGeom prst="rect">
            <a:avLst/>
          </a:prstGeom>
        </p:spPr>
      </p:pic>
    </p:spTree>
    <p:extLst>
      <p:ext uri="{BB962C8B-B14F-4D97-AF65-F5344CB8AC3E}">
        <p14:creationId xmlns:p14="http://schemas.microsoft.com/office/powerpoint/2010/main" val="221198411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Clipping window</a:t>
            </a:r>
            <a:endParaRPr lang="en-US" dirty="0"/>
          </a:p>
        </p:txBody>
      </p:sp>
      <p:pic>
        <p:nvPicPr>
          <p:cNvPr id="3" name="Picture 2"/>
          <p:cNvPicPr>
            <a:picLocks noChangeAspect="1"/>
          </p:cNvPicPr>
          <p:nvPr/>
        </p:nvPicPr>
        <p:blipFill>
          <a:blip r:embed="rId2"/>
          <a:stretch>
            <a:fillRect/>
          </a:stretch>
        </p:blipFill>
        <p:spPr>
          <a:xfrm>
            <a:off x="457200" y="1600200"/>
            <a:ext cx="7620000" cy="4984150"/>
          </a:xfrm>
          <a:prstGeom prst="rect">
            <a:avLst/>
          </a:prstGeom>
        </p:spPr>
      </p:pic>
    </p:spTree>
    <p:extLst>
      <p:ext uri="{BB962C8B-B14F-4D97-AF65-F5344CB8AC3E}">
        <p14:creationId xmlns:p14="http://schemas.microsoft.com/office/powerpoint/2010/main" val="426475849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9FE22E1-38F1-4D93-9A9F-47461B172320}"/>
              </a:ext>
            </a:extLst>
          </p:cNvPr>
          <p:cNvPicPr>
            <a:picLocks noChangeAspect="1"/>
          </p:cNvPicPr>
          <p:nvPr/>
        </p:nvPicPr>
        <p:blipFill rotWithShape="1">
          <a:blip r:embed="rId2"/>
          <a:srcRect t="2867"/>
          <a:stretch/>
        </p:blipFill>
        <p:spPr>
          <a:xfrm>
            <a:off x="1" y="132522"/>
            <a:ext cx="8627165" cy="6440556"/>
          </a:xfrm>
          <a:prstGeom prst="rect">
            <a:avLst/>
          </a:prstGeom>
        </p:spPr>
      </p:pic>
    </p:spTree>
    <p:extLst>
      <p:ext uri="{BB962C8B-B14F-4D97-AF65-F5344CB8AC3E}">
        <p14:creationId xmlns:p14="http://schemas.microsoft.com/office/powerpoint/2010/main" val="170943793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7EB1447-0EC2-40E7-AC69-4F4CE0B84D05}"/>
              </a:ext>
            </a:extLst>
          </p:cNvPr>
          <p:cNvPicPr>
            <a:picLocks noChangeAspect="1"/>
          </p:cNvPicPr>
          <p:nvPr/>
        </p:nvPicPr>
        <p:blipFill rotWithShape="1">
          <a:blip r:embed="rId2"/>
          <a:srcRect t="935"/>
          <a:stretch/>
        </p:blipFill>
        <p:spPr>
          <a:xfrm>
            <a:off x="0" y="172278"/>
            <a:ext cx="8935278" cy="6347792"/>
          </a:xfrm>
          <a:prstGeom prst="rect">
            <a:avLst/>
          </a:prstGeom>
        </p:spPr>
      </p:pic>
    </p:spTree>
    <p:extLst>
      <p:ext uri="{BB962C8B-B14F-4D97-AF65-F5344CB8AC3E}">
        <p14:creationId xmlns:p14="http://schemas.microsoft.com/office/powerpoint/2010/main" val="299887089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600200"/>
            <a:ext cx="8534400" cy="3416320"/>
          </a:xfrm>
          <a:prstGeom prst="rect">
            <a:avLst/>
          </a:prstGeom>
        </p:spPr>
        <p:txBody>
          <a:bodyPr wrap="square">
            <a:spAutoFit/>
          </a:bodyPr>
          <a:lstStyle/>
          <a:p>
            <a:pPr algn="just"/>
            <a:r>
              <a:rPr lang="en-US" dirty="0"/>
              <a:t>first of all, it is detected whether line lies inside the screen or it is outside the screen. All lines come under any one of the following categories</a:t>
            </a:r>
            <a:r>
              <a:rPr lang="en-US" dirty="0" smtClean="0"/>
              <a:t>:</a:t>
            </a:r>
          </a:p>
          <a:p>
            <a:pPr algn="just"/>
            <a:endParaRPr lang="en-US" dirty="0"/>
          </a:p>
          <a:p>
            <a:pPr marL="342900" indent="-342900" algn="just">
              <a:buFont typeface="+mj-lt"/>
              <a:buAutoNum type="arabicPeriod"/>
            </a:pPr>
            <a:r>
              <a:rPr lang="en-US" dirty="0" smtClean="0"/>
              <a:t>Visible</a:t>
            </a:r>
          </a:p>
          <a:p>
            <a:pPr marL="342900" indent="-342900" algn="just">
              <a:buFont typeface="+mj-lt"/>
              <a:buAutoNum type="arabicPeriod"/>
            </a:pPr>
            <a:r>
              <a:rPr lang="en-US" dirty="0" smtClean="0"/>
              <a:t>Not Visible</a:t>
            </a:r>
          </a:p>
          <a:p>
            <a:pPr marL="342900" indent="-342900" algn="just">
              <a:buFont typeface="+mj-lt"/>
              <a:buAutoNum type="arabicPeriod"/>
            </a:pPr>
            <a:r>
              <a:rPr lang="en-US" dirty="0" smtClean="0"/>
              <a:t>Clipping </a:t>
            </a:r>
            <a:r>
              <a:rPr lang="en-US" dirty="0"/>
              <a:t>Case</a:t>
            </a:r>
          </a:p>
          <a:p>
            <a:pPr algn="just"/>
            <a:r>
              <a:rPr lang="en-US" b="1" dirty="0"/>
              <a:t>1. Visible:</a:t>
            </a:r>
            <a:r>
              <a:rPr lang="en-US" dirty="0"/>
              <a:t> If a line lies within the window, i.e., both endpoints of the line lies within the window. A line is visible and will be displayed as it is.</a:t>
            </a:r>
          </a:p>
          <a:p>
            <a:pPr algn="just"/>
            <a:r>
              <a:rPr lang="en-US" b="1" dirty="0"/>
              <a:t>2. Not Visible:</a:t>
            </a:r>
            <a:r>
              <a:rPr lang="en-US" dirty="0"/>
              <a:t> If a line lies outside the window it will be invisible and rejected. Such lines will not display. If any one of the following inequalities is satisfied, then the line is considered invisible. Let A (</a:t>
            </a:r>
            <a:r>
              <a:rPr lang="en-US" dirty="0" smtClean="0"/>
              <a:t>x</a:t>
            </a:r>
            <a:r>
              <a:rPr lang="en-US" baseline="-25000" dirty="0" smtClean="0"/>
              <a:t>1</a:t>
            </a:r>
            <a:r>
              <a:rPr lang="en-US" dirty="0" smtClean="0"/>
              <a:t>,y</a:t>
            </a:r>
            <a:r>
              <a:rPr lang="en-US" baseline="-25000" dirty="0"/>
              <a:t>1</a:t>
            </a:r>
            <a:r>
              <a:rPr lang="en-US" dirty="0" smtClean="0"/>
              <a:t>) </a:t>
            </a:r>
            <a:r>
              <a:rPr lang="en-US" dirty="0"/>
              <a:t>and B (x</a:t>
            </a:r>
            <a:r>
              <a:rPr lang="en-US" baseline="-25000" dirty="0"/>
              <a:t>2</a:t>
            </a:r>
            <a:r>
              <a:rPr lang="en-US" dirty="0"/>
              <a:t>,y</a:t>
            </a:r>
            <a:r>
              <a:rPr lang="en-US" baseline="-25000" dirty="0"/>
              <a:t>2</a:t>
            </a:r>
            <a:r>
              <a:rPr lang="en-US" dirty="0"/>
              <a:t>) are endpoints of line.</a:t>
            </a:r>
          </a:p>
        </p:txBody>
      </p:sp>
      <p:sp>
        <p:nvSpPr>
          <p:cNvPr id="4" name="Rectangle 3"/>
          <p:cNvSpPr/>
          <p:nvPr/>
        </p:nvSpPr>
        <p:spPr>
          <a:xfrm>
            <a:off x="685800" y="243513"/>
            <a:ext cx="7848600" cy="523220"/>
          </a:xfrm>
          <a:prstGeom prst="rect">
            <a:avLst/>
          </a:prstGeom>
        </p:spPr>
        <p:txBody>
          <a:bodyPr wrap="square">
            <a:spAutoFit/>
          </a:bodyPr>
          <a:lstStyle/>
          <a:p>
            <a:r>
              <a:rPr lang="en-US" sz="2800" dirty="0"/>
              <a:t>Cohen Sutherland Line Clipping Algorithm:</a:t>
            </a:r>
          </a:p>
        </p:txBody>
      </p:sp>
    </p:spTree>
    <p:extLst>
      <p:ext uri="{BB962C8B-B14F-4D97-AF65-F5344CB8AC3E}">
        <p14:creationId xmlns:p14="http://schemas.microsoft.com/office/powerpoint/2010/main" val="187146971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3400" y="609600"/>
            <a:ext cx="7620000" cy="1477328"/>
          </a:xfrm>
          <a:prstGeom prst="rect">
            <a:avLst/>
          </a:prstGeom>
        </p:spPr>
        <p:txBody>
          <a:bodyPr wrap="square">
            <a:spAutoFit/>
          </a:bodyPr>
          <a:lstStyle/>
          <a:p>
            <a:pPr algn="just"/>
            <a:r>
              <a:rPr lang="en-US" b="1" dirty="0"/>
              <a:t>3. Clipping Case:</a:t>
            </a:r>
            <a:r>
              <a:rPr lang="en-US" dirty="0"/>
              <a:t> If the line is neither visible case nor invisible case. It is considered to be clipped case. First of all, the category of a line is found based on nine regions given below. All nine regions are assigned codes. Each code is of 4 bits. If both endpoints of the line have end bits zero, then the line is considered to be visible.</a:t>
            </a:r>
          </a:p>
        </p:txBody>
      </p:sp>
    </p:spTree>
    <p:extLst>
      <p:ext uri="{BB962C8B-B14F-4D97-AF65-F5344CB8AC3E}">
        <p14:creationId xmlns:p14="http://schemas.microsoft.com/office/powerpoint/2010/main" val="364516590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omputer Graphics | Clipping - javat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8600"/>
            <a:ext cx="7848600" cy="627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59368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34291"/>
            <a:ext cx="8382347"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09600" y="5029200"/>
            <a:ext cx="7467600" cy="646331"/>
          </a:xfrm>
          <a:prstGeom prst="rect">
            <a:avLst/>
          </a:prstGeom>
        </p:spPr>
        <p:txBody>
          <a:bodyPr wrap="square">
            <a:spAutoFit/>
          </a:bodyPr>
          <a:lstStyle/>
          <a:p>
            <a:r>
              <a:rPr lang="en-US" dirty="0"/>
              <a:t>The center area is having the code, 0000, i.e., region 5 is considered a rectangle window</a:t>
            </a:r>
          </a:p>
        </p:txBody>
      </p:sp>
    </p:spTree>
    <p:extLst>
      <p:ext uri="{BB962C8B-B14F-4D97-AF65-F5344CB8AC3E}">
        <p14:creationId xmlns:p14="http://schemas.microsoft.com/office/powerpoint/2010/main" val="334996269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AD71018-F0FD-4601-8BA3-2FBB09759EFE}"/>
              </a:ext>
            </a:extLst>
          </p:cNvPr>
          <p:cNvPicPr>
            <a:picLocks noChangeAspect="1"/>
          </p:cNvPicPr>
          <p:nvPr/>
        </p:nvPicPr>
        <p:blipFill>
          <a:blip r:embed="rId2"/>
          <a:stretch>
            <a:fillRect/>
          </a:stretch>
        </p:blipFill>
        <p:spPr>
          <a:xfrm>
            <a:off x="129210" y="129874"/>
            <a:ext cx="8696738" cy="1920602"/>
          </a:xfrm>
          <a:prstGeom prst="rect">
            <a:avLst/>
          </a:prstGeom>
        </p:spPr>
      </p:pic>
      <p:pic>
        <p:nvPicPr>
          <p:cNvPr id="6" name="Picture 5">
            <a:extLst>
              <a:ext uri="{FF2B5EF4-FFF2-40B4-BE49-F238E27FC236}">
                <a16:creationId xmlns:a16="http://schemas.microsoft.com/office/drawing/2014/main" xmlns="" id="{B855FA2A-3A10-4432-AA17-FE8C2CEF905D}"/>
              </a:ext>
            </a:extLst>
          </p:cNvPr>
          <p:cNvPicPr>
            <a:picLocks noChangeAspect="1"/>
          </p:cNvPicPr>
          <p:nvPr/>
        </p:nvPicPr>
        <p:blipFill>
          <a:blip r:embed="rId3"/>
          <a:stretch>
            <a:fillRect/>
          </a:stretch>
        </p:blipFill>
        <p:spPr>
          <a:xfrm>
            <a:off x="394880" y="2050476"/>
            <a:ext cx="8431068" cy="4807524"/>
          </a:xfrm>
          <a:prstGeom prst="rect">
            <a:avLst/>
          </a:prstGeom>
        </p:spPr>
      </p:pic>
    </p:spTree>
    <p:extLst>
      <p:ext uri="{BB962C8B-B14F-4D97-AF65-F5344CB8AC3E}">
        <p14:creationId xmlns:p14="http://schemas.microsoft.com/office/powerpoint/2010/main" val="232468598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33400"/>
            <a:ext cx="7413977" cy="367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92727" y="4205288"/>
            <a:ext cx="4572000" cy="1754326"/>
          </a:xfrm>
          <a:prstGeom prst="rect">
            <a:avLst/>
          </a:prstGeom>
        </p:spPr>
        <p:txBody>
          <a:bodyPr>
            <a:spAutoFit/>
          </a:bodyPr>
          <a:lstStyle/>
          <a:p>
            <a:r>
              <a:rPr lang="en-US" dirty="0"/>
              <a:t>Line AB is the visible case</a:t>
            </a:r>
            <a:br>
              <a:rPr lang="en-US" dirty="0"/>
            </a:br>
            <a:r>
              <a:rPr lang="en-US" dirty="0"/>
              <a:t>Line OP is an invisible case</a:t>
            </a:r>
            <a:br>
              <a:rPr lang="en-US" dirty="0"/>
            </a:br>
            <a:r>
              <a:rPr lang="en-US" dirty="0"/>
              <a:t>Line PQ is an invisible line</a:t>
            </a:r>
            <a:br>
              <a:rPr lang="en-US" dirty="0"/>
            </a:br>
            <a:r>
              <a:rPr lang="en-US" dirty="0" err="1"/>
              <a:t>Line</a:t>
            </a:r>
            <a:r>
              <a:rPr lang="en-US" dirty="0"/>
              <a:t> IJ are clipping candidates</a:t>
            </a:r>
            <a:br>
              <a:rPr lang="en-US" dirty="0"/>
            </a:br>
            <a:r>
              <a:rPr lang="en-US" dirty="0"/>
              <a:t>Line MN are clipping candidate</a:t>
            </a:r>
            <a:br>
              <a:rPr lang="en-US" dirty="0"/>
            </a:br>
            <a:r>
              <a:rPr lang="en-US" dirty="0"/>
              <a:t>Line CD are clipping candidate</a:t>
            </a:r>
          </a:p>
        </p:txBody>
      </p:sp>
    </p:spTree>
    <p:extLst>
      <p:ext uri="{BB962C8B-B14F-4D97-AF65-F5344CB8AC3E}">
        <p14:creationId xmlns:p14="http://schemas.microsoft.com/office/powerpoint/2010/main" val="300952521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57200"/>
            <a:ext cx="4848225"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14219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1779</TotalTime>
  <Words>996</Words>
  <Application>Microsoft Office PowerPoint</Application>
  <PresentationFormat>On-screen Show (4:3)</PresentationFormat>
  <Paragraphs>103</Paragraphs>
  <Slides>117</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117</vt:i4>
      </vt:variant>
    </vt:vector>
  </HeadingPairs>
  <TitlesOfParts>
    <vt:vector size="126" baseType="lpstr">
      <vt:lpstr>新細明體</vt:lpstr>
      <vt:lpstr>Calibri</vt:lpstr>
      <vt:lpstr>Century Schoolbook</vt:lpstr>
      <vt:lpstr>DejaVu LGC Sans</vt:lpstr>
      <vt:lpstr>Times New Roman</vt:lpstr>
      <vt:lpstr>Wingdings</vt:lpstr>
      <vt:lpstr>Wingdings 2</vt:lpstr>
      <vt:lpstr>Oriel</vt:lpstr>
      <vt:lpstr>Equation</vt:lpstr>
      <vt:lpstr>Computer Graphics and Multimedia</vt:lpstr>
      <vt:lpstr>PowerPoint Presentation</vt:lpstr>
      <vt:lpstr>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Inverse transformations: </vt:lpstr>
      <vt:lpstr>Composite Transformation</vt:lpstr>
      <vt:lpstr>Composite transformation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course</vt:lpstr>
      <vt:lpstr>Coordinate System  </vt:lpstr>
      <vt:lpstr>Windowing and Viewing</vt:lpstr>
      <vt:lpstr>Windowing and Viewing</vt:lpstr>
      <vt:lpstr>Windowing and Viewing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clipping</vt:lpstr>
      <vt:lpstr>Clipping window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Polygon clipping</vt:lpstr>
      <vt:lpstr>Polygon clipping</vt:lpstr>
      <vt:lpstr>PowerPoint Presentation</vt:lpstr>
      <vt:lpstr>PowerPoint Presentation</vt:lpstr>
      <vt:lpstr>PowerPoint Presentation</vt:lpstr>
      <vt:lpstr>There should be the following conditions while we clip a polygon. </vt:lpstr>
      <vt:lpstr>There should be the following conditions while we clip a polygon. </vt:lpstr>
      <vt:lpstr>There should be the following conditions while we clip a polygon. </vt:lpstr>
      <vt:lpstr>There should be the following conditions while we clip a polygon. </vt:lpstr>
      <vt:lpstr>  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Graphics and Multimedia</dc:title>
  <dc:creator>HP</dc:creator>
  <cp:lastModifiedBy>dell</cp:lastModifiedBy>
  <cp:revision>64</cp:revision>
  <dcterms:created xsi:type="dcterms:W3CDTF">2021-09-21T09:16:52Z</dcterms:created>
  <dcterms:modified xsi:type="dcterms:W3CDTF">2022-09-23T07:58:33Z</dcterms:modified>
</cp:coreProperties>
</file>